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50"/>
  </p:notesMasterIdLst>
  <p:sldIdLst>
    <p:sldId id="256" r:id="rId2"/>
    <p:sldId id="479" r:id="rId3"/>
    <p:sldId id="290" r:id="rId4"/>
    <p:sldId id="374" r:id="rId5"/>
    <p:sldId id="294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507" r:id="rId20"/>
    <p:sldId id="333" r:id="rId21"/>
    <p:sldId id="327" r:id="rId22"/>
    <p:sldId id="496" r:id="rId23"/>
    <p:sldId id="497" r:id="rId24"/>
    <p:sldId id="498" r:id="rId25"/>
    <p:sldId id="525" r:id="rId26"/>
    <p:sldId id="331" r:id="rId27"/>
    <p:sldId id="330" r:id="rId28"/>
    <p:sldId id="528" r:id="rId29"/>
    <p:sldId id="508" r:id="rId30"/>
    <p:sldId id="509" r:id="rId31"/>
    <p:sldId id="510" r:id="rId32"/>
    <p:sldId id="511" r:id="rId33"/>
    <p:sldId id="493" r:id="rId34"/>
    <p:sldId id="494" r:id="rId35"/>
    <p:sldId id="495" r:id="rId36"/>
    <p:sldId id="512" r:id="rId37"/>
    <p:sldId id="513" r:id="rId38"/>
    <p:sldId id="332" r:id="rId39"/>
    <p:sldId id="329" r:id="rId40"/>
    <p:sldId id="499" r:id="rId41"/>
    <p:sldId id="500" r:id="rId42"/>
    <p:sldId id="526" r:id="rId43"/>
    <p:sldId id="502" r:id="rId44"/>
    <p:sldId id="501" r:id="rId45"/>
    <p:sldId id="503" r:id="rId46"/>
    <p:sldId id="527" r:id="rId47"/>
    <p:sldId id="334" r:id="rId48"/>
    <p:sldId id="318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6"/>
    <p:restoredTop sz="78211" autoAdjust="0"/>
  </p:normalViewPr>
  <p:slideViewPr>
    <p:cSldViewPr snapToGrid="0" snapToObjects="1">
      <p:cViewPr varScale="1">
        <p:scale>
          <a:sx n="215" d="100"/>
          <a:sy n="215" d="100"/>
        </p:scale>
        <p:origin x="3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2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3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14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38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4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878" y="810913"/>
            <a:ext cx="6962472" cy="994172"/>
          </a:xfrm>
        </p:spPr>
        <p:txBody>
          <a:bodyPr>
            <a:normAutofit/>
          </a:bodyPr>
          <a:lstStyle>
            <a:lvl1pPr>
              <a:defRPr sz="27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878" y="1879600"/>
            <a:ext cx="6962472" cy="27531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10140"/>
                </a:solidFill>
              </a:defRPr>
            </a:lvl1pPr>
            <a:lvl2pPr marL="342883" indent="0">
              <a:buNone/>
              <a:defRPr sz="1200">
                <a:solidFill>
                  <a:srgbClr val="210140"/>
                </a:solidFill>
              </a:defRPr>
            </a:lvl2pPr>
            <a:lvl3pPr marL="685766" indent="0">
              <a:buNone/>
              <a:defRPr sz="1200">
                <a:solidFill>
                  <a:srgbClr val="210140"/>
                </a:solidFill>
              </a:defRPr>
            </a:lvl3pPr>
            <a:lvl4pPr marL="1028649" indent="0">
              <a:buNone/>
              <a:defRPr sz="1200">
                <a:solidFill>
                  <a:srgbClr val="210140"/>
                </a:solidFill>
              </a:defRPr>
            </a:lvl4pPr>
            <a:lvl5pPr marL="1371531" indent="0">
              <a:buNone/>
              <a:defRPr sz="1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12/10/20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97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0741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7803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EMO Lead-i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40257" y="552388"/>
            <a:ext cx="8063485" cy="202148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517161" y="2675744"/>
            <a:ext cx="2285241" cy="914096"/>
          </a:xfrm>
          <a:prstGeom prst="rect">
            <a:avLst/>
          </a:prstGeom>
          <a:noFill/>
        </p:spPr>
        <p:txBody>
          <a:bodyPr wrap="none" lIns="102870" tIns="82296" rIns="102870" bIns="82296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176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4" y="4760803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10/12/20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0" y="4760805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0" y="891883"/>
            <a:ext cx="5826763" cy="170441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6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10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40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81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93628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8" y="320187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7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029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878" y="810913"/>
            <a:ext cx="3902127" cy="994172"/>
          </a:xfrm>
        </p:spPr>
        <p:txBody>
          <a:bodyPr>
            <a:normAutofit/>
          </a:bodyPr>
          <a:lstStyle>
            <a:lvl1pPr>
              <a:defRPr sz="27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878" y="1879600"/>
            <a:ext cx="3902127" cy="27531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83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1" indent="0">
              <a:buNone/>
              <a:defRPr sz="1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0116" y="810913"/>
            <a:ext cx="2852493" cy="3821906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2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viersuarezruiz@hotmail.com" TargetMode="External"/><Relationship Id="rId2" Type="http://schemas.openxmlformats.org/officeDocument/2006/relationships/hyperlink" Target="http://geeks.ms/blogs/jsuarez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mailto:jsuarez@.icrosoft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Formas de crear controles</a:t>
            </a:r>
            <a:b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</a:br>
            <a:r>
              <a:rPr lang="es-ES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Xamarin.Forms</a:t>
            </a:r>
            <a:endParaRPr lang="en" sz="3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6023" y="593396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6024" y="939937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6024" y="1609765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2º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Añadir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propiedades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a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nuestra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6024" y="2092496"/>
            <a:ext cx="8101419" cy="2308324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BindableProperty.Create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double&gt;(p =&gt;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p.CornerRadius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double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get { return (double)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base.GetValue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set {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base.SetValue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CornerRadiusProperty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value); 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284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1291" y="596592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1291" y="943133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291" y="1611896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6024" y="2092495"/>
            <a:ext cx="8101419" cy="1323439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7086436" y="2343165"/>
            <a:ext cx="0" cy="121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6010439" y="3608656"/>
            <a:ext cx="2895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Define el control </a:t>
            </a:r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renderizando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568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38395" y="588983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38396" y="935524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1292" y="1146757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3º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Implementar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un renderer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6024" y="1581214"/>
            <a:ext cx="8101419" cy="3108543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if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rbv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SetNativeControl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shadowView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83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6023" y="582574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6024" y="929115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6024" y="1630773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4º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Registro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de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por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6024" y="2092495"/>
            <a:ext cx="8101419" cy="584775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ExportRendererAttribute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RoundedBoxViewRenderer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2743319" y="2677233"/>
            <a:ext cx="0" cy="91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1752785" y="3628807"/>
            <a:ext cx="225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Nuestro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 custom render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095901" y="2384864"/>
            <a:ext cx="0" cy="91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/>
          <p:nvPr/>
        </p:nvSpPr>
        <p:spPr>
          <a:xfrm>
            <a:off x="5029171" y="3299204"/>
            <a:ext cx="25144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16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18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6023" y="661969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6024" y="1008510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6024" y="1688539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5º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Utilizar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el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nuevo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Control.</a:t>
            </a:r>
          </a:p>
        </p:txBody>
      </p:sp>
      <p:sp>
        <p:nvSpPr>
          <p:cNvPr id="6" name="Rectangle 2"/>
          <p:cNvSpPr/>
          <p:nvPr/>
        </p:nvSpPr>
        <p:spPr>
          <a:xfrm>
            <a:off x="526024" y="2092496"/>
            <a:ext cx="8101419" cy="2800767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xmlns:custom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="clr-namespace:dotnet2020.CustomControls;assembly=dotnet2020"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custom:RoundedBoxView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="rbv"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WidthRequest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    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="200"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Stroke="Yellow"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StrokeThickness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="2"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CornerRadius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="20"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Color="Red" /&gt;</a:t>
            </a:r>
          </a:p>
        </p:txBody>
      </p:sp>
    </p:spTree>
    <p:extLst>
      <p:ext uri="{BB962C8B-B14F-4D97-AF65-F5344CB8AC3E}">
        <p14:creationId xmlns:p14="http://schemas.microsoft.com/office/powerpoint/2010/main" val="5382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878" y="1478478"/>
            <a:ext cx="6962472" cy="3154244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Cuando un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comienza su ejecución, el primer método que se lanza es </a:t>
            </a:r>
            <a:r>
              <a:rPr lang="es-ES" b="1" dirty="0" err="1"/>
              <a:t>OnElementChanged</a:t>
            </a:r>
            <a:r>
              <a:rPr lang="es-ES" dirty="0"/>
              <a:t>. En este método es donde puede acceder a las propiedades y realizar cualquier personalización.</a:t>
            </a:r>
          </a:p>
          <a:p>
            <a:endParaRPr lang="es-ES" dirty="0"/>
          </a:p>
          <a:p>
            <a:r>
              <a:rPr lang="es-ES" dirty="0"/>
              <a:t>Tenga en cuenta que este método consume un parámetro importante llamado </a:t>
            </a:r>
            <a:r>
              <a:rPr lang="es-ES" b="1" dirty="0" err="1"/>
              <a:t>ElementChangedEventArgs</a:t>
            </a:r>
            <a:r>
              <a:rPr lang="es-ES" dirty="0"/>
              <a:t> con dos propiedades.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NewElement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OldElement</a:t>
            </a:r>
            <a:endParaRPr lang="es-ES" dirty="0"/>
          </a:p>
          <a:p>
            <a:endParaRPr lang="es-ES" dirty="0"/>
          </a:p>
          <a:p>
            <a:r>
              <a:rPr lang="es-ES" b="1" dirty="0" err="1"/>
              <a:t>NewElement</a:t>
            </a:r>
            <a:r>
              <a:rPr lang="es-ES" dirty="0"/>
              <a:t> contiene una referencia al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</a:t>
            </a:r>
            <a:r>
              <a:rPr lang="es-ES" b="1" dirty="0" err="1"/>
              <a:t>OldElement</a:t>
            </a:r>
            <a:r>
              <a:rPr lang="es-ES" dirty="0"/>
              <a:t> contiene una referencia al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</a:t>
            </a:r>
            <a:r>
              <a:rPr lang="es-ES" dirty="0"/>
              <a:t> al que se adjuntó el control de </a:t>
            </a:r>
            <a:r>
              <a:rPr lang="es-ES" dirty="0" err="1"/>
              <a:t>Xamarin</a:t>
            </a:r>
            <a:r>
              <a:rPr lang="es-ES" dirty="0"/>
              <a:t> </a:t>
            </a:r>
            <a:r>
              <a:rPr lang="es-ES" dirty="0" err="1"/>
              <a:t>Forms</a:t>
            </a:r>
            <a:r>
              <a:rPr lang="es-ES" dirty="0"/>
              <a:t>. Es importante prestar atención a las dos propiedades al suscribirse y darse de baja de eventos para evitar fugas de memoria.</a:t>
            </a:r>
          </a:p>
        </p:txBody>
      </p:sp>
    </p:spTree>
    <p:extLst>
      <p:ext uri="{BB962C8B-B14F-4D97-AF65-F5344CB8AC3E}">
        <p14:creationId xmlns:p14="http://schemas.microsoft.com/office/powerpoint/2010/main" val="3018084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594022"/>
            <a:ext cx="6962019" cy="3215846"/>
          </a:xfrm>
          <a:solidFill>
            <a:srgbClr val="210140"/>
          </a:solidFill>
          <a:ln>
            <a:solidFill>
              <a:srgbClr val="210140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OnElementChanged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ElementChangedEventArgs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e)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base.OnElementChanged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Subscribe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e.NewElement.SizeChanged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Unsubscribe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endParaRPr lang="es-E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e.OldElement.SizeChanged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XFButtonOnSizeChanged</a:t>
            </a: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s-E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846873"/>
          </a:xfrm>
        </p:spPr>
        <p:txBody>
          <a:bodyPr>
            <a:normAutofit fontScale="62500" lnSpcReduction="20000"/>
          </a:bodyPr>
          <a:lstStyle/>
          <a:p>
            <a:r>
              <a:rPr lang="es-ES" sz="1500" dirty="0"/>
              <a:t>Al crear el </a:t>
            </a:r>
            <a:r>
              <a:rPr lang="es-ES" sz="1500" dirty="0" err="1"/>
              <a:t>Custom</a:t>
            </a:r>
            <a:r>
              <a:rPr lang="es-ES" sz="1500" dirty="0"/>
              <a:t> </a:t>
            </a:r>
            <a:r>
              <a:rPr lang="es-ES" sz="1500" dirty="0" err="1"/>
              <a:t>Renderer</a:t>
            </a:r>
            <a:r>
              <a:rPr lang="es-ES" sz="1500" dirty="0"/>
              <a:t> podemos sobrecargar el método </a:t>
            </a:r>
            <a:r>
              <a:rPr lang="es-ES" sz="1500" b="1" dirty="0" err="1"/>
              <a:t>Dispose</a:t>
            </a:r>
            <a:r>
              <a:rPr lang="es-ES" sz="1500" dirty="0"/>
              <a:t>. Este método se ejecutará al liberar el control usado (por ejemplo, al navegar atrás y liberar los recursos de la página). Si creas recursos en el </a:t>
            </a:r>
            <a:r>
              <a:rPr lang="es-ES" sz="1500" dirty="0" err="1"/>
              <a:t>Renderer</a:t>
            </a:r>
            <a:r>
              <a:rPr lang="es-ES" sz="1500" dirty="0"/>
              <a:t> como por ejemplo </a:t>
            </a:r>
            <a:r>
              <a:rPr lang="es-ES" sz="1500" dirty="0" err="1"/>
              <a:t>Drawables</a:t>
            </a:r>
            <a:r>
              <a:rPr lang="es-ES" sz="1500" dirty="0"/>
              <a:t>, recuerda liberar los recursos.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EE1C58B-E13A-D942-B130-58FA5CD068B7}"/>
              </a:ext>
            </a:extLst>
          </p:cNvPr>
          <p:cNvSpPr/>
          <p:nvPr/>
        </p:nvSpPr>
        <p:spPr>
          <a:xfrm>
            <a:off x="1553075" y="2726473"/>
            <a:ext cx="6741696" cy="1477328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(Control !=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Control.CheckedChanged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OnControlCheckedChanged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base.Dispose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disposing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703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500" dirty="0"/>
              <a:t>En las primeras versiones de </a:t>
            </a:r>
            <a:r>
              <a:rPr lang="es-ES" sz="1500" dirty="0" err="1"/>
              <a:t>Xamarin.Forms</a:t>
            </a:r>
            <a:r>
              <a:rPr lang="es-ES" sz="1500" dirty="0"/>
              <a:t> todos los </a:t>
            </a:r>
            <a:r>
              <a:rPr lang="es-ES" sz="1500" dirty="0" err="1"/>
              <a:t>Custom</a:t>
            </a:r>
            <a:r>
              <a:rPr lang="es-ES" sz="1500" dirty="0"/>
              <a:t> </a:t>
            </a:r>
            <a:r>
              <a:rPr lang="es-ES" sz="1500" dirty="0" err="1"/>
              <a:t>Renderers</a:t>
            </a:r>
            <a:r>
              <a:rPr lang="es-ES" sz="1500" dirty="0"/>
              <a:t> hacían uso de </a:t>
            </a:r>
            <a:r>
              <a:rPr lang="es-ES" sz="1500" b="1" dirty="0" err="1"/>
              <a:t>ViewRenderer</a:t>
            </a:r>
            <a:r>
              <a:rPr lang="es-ES" sz="1500" dirty="0"/>
              <a:t>.</a:t>
            </a:r>
          </a:p>
          <a:p>
            <a:r>
              <a:rPr lang="es-ES" sz="1500" dirty="0" err="1"/>
              <a:t>ViewRenderer</a:t>
            </a:r>
            <a:r>
              <a:rPr lang="es-ES" sz="1500" dirty="0"/>
              <a:t> crea una instancia del control nativo envuelto en un contenedor que se encargará de realizar tareas auxiliares como posicionamiento.</a:t>
            </a:r>
          </a:p>
          <a:p>
            <a:r>
              <a:rPr lang="es-ES" sz="1500" dirty="0"/>
              <a:t>Con el tiempo llegaron los </a:t>
            </a:r>
            <a:r>
              <a:rPr lang="es-ES" sz="1500" dirty="0" err="1"/>
              <a:t>Fast</a:t>
            </a:r>
            <a:r>
              <a:rPr lang="es-ES" sz="1500" dirty="0"/>
              <a:t> </a:t>
            </a:r>
            <a:r>
              <a:rPr lang="es-ES" sz="1500" dirty="0" err="1"/>
              <a:t>Renderers</a:t>
            </a:r>
            <a:r>
              <a:rPr lang="es-ES" sz="1500" dirty="0"/>
              <a:t>. El objetivo de este tipo de </a:t>
            </a:r>
            <a:r>
              <a:rPr lang="es-ES" sz="1500" dirty="0" err="1"/>
              <a:t>renderers</a:t>
            </a:r>
            <a:r>
              <a:rPr lang="es-ES" sz="1500" dirty="0"/>
              <a:t> es el de evitar crear el contenedor auxiliar reduciendo el volumen de la jerarquía y aumentando el rendimiento. Para crear un </a:t>
            </a:r>
            <a:r>
              <a:rPr lang="es-ES" sz="1500" dirty="0" err="1"/>
              <a:t>Fast</a:t>
            </a:r>
            <a:r>
              <a:rPr lang="es-ES" sz="1500" dirty="0"/>
              <a:t> </a:t>
            </a:r>
            <a:r>
              <a:rPr lang="es-ES" sz="1500" dirty="0" err="1"/>
              <a:t>Renderer</a:t>
            </a:r>
            <a:r>
              <a:rPr lang="es-ES" sz="1500" dirty="0"/>
              <a:t> se debe implementar la interfaz </a:t>
            </a:r>
            <a:r>
              <a:rPr lang="es-ES" sz="1500" b="1" dirty="0" err="1"/>
              <a:t>IVisualElementRenderer</a:t>
            </a:r>
            <a:r>
              <a:rPr lang="es-E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71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878" y="1626919"/>
            <a:ext cx="6962472" cy="3206337"/>
          </a:xfrm>
        </p:spPr>
        <p:txBody>
          <a:bodyPr>
            <a:normAutofit/>
          </a:bodyPr>
          <a:lstStyle/>
          <a:p>
            <a:r>
              <a:rPr lang="es-ES" sz="1000" b="1" dirty="0"/>
              <a:t>Pros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00" dirty="0"/>
              <a:t>Obtenemos un rendimiento muy alto (control nativo).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00" dirty="0"/>
              <a:t>Podemos permitir extender (</a:t>
            </a:r>
            <a:r>
              <a:rPr lang="es-ES" sz="1000" dirty="0" err="1"/>
              <a:t>Effects</a:t>
            </a:r>
            <a:r>
              <a:rPr lang="es-ES" sz="1000" dirty="0"/>
              <a:t>, </a:t>
            </a:r>
            <a:r>
              <a:rPr lang="es-ES" sz="1000" dirty="0" err="1"/>
              <a:t>Platform</a:t>
            </a:r>
            <a:r>
              <a:rPr lang="es-ES" sz="1000" dirty="0"/>
              <a:t> </a:t>
            </a:r>
            <a:r>
              <a:rPr lang="es-ES" sz="1000" dirty="0" err="1"/>
              <a:t>Specific</a:t>
            </a:r>
            <a:r>
              <a:rPr lang="es-ES" sz="1000" dirty="0"/>
              <a:t>, etc.) aprovechando la capacidad y posibilidades del código nativo.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00" dirty="0"/>
          </a:p>
          <a:p>
            <a:r>
              <a:rPr lang="es-ES" sz="1000" b="1" dirty="0"/>
              <a:t>Contras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00" dirty="0"/>
              <a:t>Requiere mayor cantidad de código.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00" dirty="0"/>
              <a:t>Requiere conocimientos de desarrollo nativo en cada plataforma.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00" dirty="0"/>
              <a:t>Extender requiere también conocimientos de desarrollo nativo.</a:t>
            </a:r>
          </a:p>
        </p:txBody>
      </p:sp>
    </p:spTree>
    <p:extLst>
      <p:ext uri="{BB962C8B-B14F-4D97-AF65-F5344CB8AC3E}">
        <p14:creationId xmlns:p14="http://schemas.microsoft.com/office/powerpoint/2010/main" val="58306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49921" y="2532055"/>
            <a:ext cx="4845953" cy="524665"/>
          </a:xfrm>
        </p:spPr>
        <p:txBody>
          <a:bodyPr/>
          <a:lstStyle/>
          <a:p>
            <a:r>
              <a:rPr lang="es-ES" sz="2100" dirty="0"/>
              <a:t>Software Developer at Microsoft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4097857" y="3056720"/>
            <a:ext cx="4631261" cy="1263696"/>
          </a:xfrm>
          <a:prstGeom prst="rect">
            <a:avLst/>
          </a:prstGeom>
        </p:spPr>
        <p:txBody>
          <a:bodyPr vert="horz" lIns="89630" tIns="0" rIns="89630" bIns="44816" rtlCol="0">
            <a:normAutofit fontScale="2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074" indent="-280074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</a:rPr>
              <a:t>Blog: 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http://geeks.ms/blogs/jsuarez</a:t>
            </a:r>
            <a:endParaRPr lang="en-US" sz="56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javiersuarezruiz@hotmail.com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</a:rPr>
              <a:t> o </a:t>
            </a:r>
            <a:r>
              <a:rPr lang="en-US" sz="56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jsuarez@microsoft.com</a:t>
            </a:r>
            <a:endParaRPr lang="en-US" sz="5600" dirty="0">
              <a:solidFill>
                <a:schemeClr val="bg2">
                  <a:lumMod val="25000"/>
                </a:schemeClr>
              </a:solidFill>
            </a:endParaRPr>
          </a:p>
          <a:p>
            <a:pPr marL="280074" indent="-280074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56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56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25818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26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pc="-75" dirty="0">
                <a:solidFill>
                  <a:srgbClr val="FFFFFF"/>
                </a:solidFill>
                <a:cs typeface="Segoe UI Light" panose="020B0502040204020203" pitchFamily="34" charset="0"/>
              </a:rPr>
              <a:t>Custom Controls</a:t>
            </a:r>
          </a:p>
        </p:txBody>
      </p:sp>
    </p:spTree>
    <p:extLst>
      <p:ext uri="{BB962C8B-B14F-4D97-AF65-F5344CB8AC3E}">
        <p14:creationId xmlns:p14="http://schemas.microsoft.com/office/powerpoint/2010/main" val="178149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personalizados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2025" b="1" dirty="0" err="1"/>
              <a:t>ContentView</a:t>
            </a:r>
            <a:r>
              <a:rPr lang="es-ES" sz="2025" dirty="0"/>
              <a:t> es un tipo de </a:t>
            </a:r>
            <a:r>
              <a:rPr lang="es-ES" sz="2025" dirty="0" err="1"/>
              <a:t>Layout</a:t>
            </a:r>
            <a:r>
              <a:rPr lang="es-ES" sz="2025" dirty="0"/>
              <a:t> que contiene un único elemento secundario y se utiliza normalmente para crear controles personalizados y reutilizables.</a:t>
            </a:r>
          </a:p>
          <a:p>
            <a:endParaRPr lang="es-ES" sz="2025" dirty="0"/>
          </a:p>
          <a:p>
            <a:r>
              <a:rPr lang="es-ES" sz="2025" dirty="0"/>
              <a:t>El proceso para crear un control personalizado es: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25" dirty="0"/>
              <a:t>Crear una nueva clase que herede de </a:t>
            </a:r>
            <a:r>
              <a:rPr lang="es-ES" sz="2025" dirty="0" err="1"/>
              <a:t>ContentView</a:t>
            </a:r>
            <a:r>
              <a:rPr lang="es-ES" sz="2025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25" dirty="0"/>
              <a:t>Definir propiedades (</a:t>
            </a:r>
            <a:r>
              <a:rPr lang="es-ES" sz="2025" dirty="0" err="1"/>
              <a:t>BindableProperty</a:t>
            </a:r>
            <a:r>
              <a:rPr lang="es-ES" sz="2025" dirty="0"/>
              <a:t>) o eventos.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25" dirty="0"/>
              <a:t>Crear la interfaz de usuario.</a:t>
            </a:r>
          </a:p>
        </p:txBody>
      </p:sp>
    </p:spTree>
    <p:extLst>
      <p:ext uri="{BB962C8B-B14F-4D97-AF65-F5344CB8AC3E}">
        <p14:creationId xmlns:p14="http://schemas.microsoft.com/office/powerpoint/2010/main" val="216813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75" y="411348"/>
            <a:ext cx="5098574" cy="1256717"/>
          </a:xfrm>
        </p:spPr>
        <p:txBody>
          <a:bodyPr vert="horz" wrap="square" lIns="34290" tIns="17145" rIns="34290" bIns="17145" rtlCol="0" anchor="b" anchorCtr="0">
            <a:normAutofit/>
          </a:bodyPr>
          <a:lstStyle/>
          <a:p>
            <a:pPr defTabSz="342900"/>
            <a:r>
              <a:rPr lang="en-US" sz="3000">
                <a:solidFill>
                  <a:schemeClr val="tx1"/>
                </a:solidFill>
                <a:latin typeface="+mj-lt"/>
              </a:rPr>
              <a:t>¡Más posibilidades!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B028E-A013-4242-9AB0-CFB66210A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16"/>
          <a:stretch/>
        </p:blipFill>
        <p:spPr>
          <a:xfrm>
            <a:off x="298" y="4"/>
            <a:ext cx="3147167" cy="514349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76" y="1807372"/>
            <a:ext cx="5098572" cy="2778913"/>
          </a:xfrm>
        </p:spPr>
        <p:txBody>
          <a:bodyPr vert="horz" wrap="square" lIns="34290" tIns="17145" rIns="34290" bIns="17145" rtlCol="0" anchor="t" anchorCtr="0">
            <a:normAutofit fontScale="62500" lnSpcReduction="20000"/>
          </a:bodyPr>
          <a:lstStyle/>
          <a:p>
            <a:pPr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Esta forma de crear controles existe desde el inicio en Xamarin.Forms. Sin embargo, desde las últimas versiones las posibilidades se han incrementado. La llegada de APIs como:</a:t>
            </a:r>
          </a:p>
          <a:p>
            <a:pPr marL="257175"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Brushes</a:t>
            </a:r>
          </a:p>
          <a:p>
            <a:pPr marL="257175"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Shapes</a:t>
            </a:r>
          </a:p>
          <a:p>
            <a:pPr marL="257175"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AppTheme</a:t>
            </a:r>
          </a:p>
          <a:p>
            <a:pPr marL="257175"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Etc</a:t>
            </a:r>
          </a:p>
          <a:p>
            <a:pPr marL="257175" indent="-85725" defTabSz="342900"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85725" defTabSz="3429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Permiten resultados anteriormente no posibles sin un Custom Renderer o SkiaSharp.</a:t>
            </a:r>
          </a:p>
        </p:txBody>
      </p:sp>
    </p:spTree>
    <p:extLst>
      <p:ext uri="{BB962C8B-B14F-4D97-AF65-F5344CB8AC3E}">
        <p14:creationId xmlns:p14="http://schemas.microsoft.com/office/powerpoint/2010/main" val="661426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25" dirty="0"/>
              <a:t>Para obtener el mejor rendimiento posible: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Ten un control exhaustivo de la jerarquía a crear con el control. A mayor jerarquía, mayor será el impacto negativo en el rendimiento.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Crear controles que implementen </a:t>
            </a:r>
            <a:r>
              <a:rPr lang="es-ES" sz="2025" b="1" dirty="0" err="1"/>
              <a:t>IDisposable</a:t>
            </a:r>
            <a:r>
              <a:rPr lang="es-ES" sz="2025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2665453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1500" b="1" dirty="0"/>
              <a:t>Pros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500" dirty="0"/>
              <a:t>Sencillo de crear. No requiere conocimientos específicos de plataforma, todo se crea usando la abstracción de </a:t>
            </a:r>
            <a:r>
              <a:rPr lang="es-ES" sz="1500" dirty="0" err="1"/>
              <a:t>Xamarin.Forms</a:t>
            </a:r>
            <a:r>
              <a:rPr lang="es-ES" sz="150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500" dirty="0"/>
              <a:t>Definir el control una única vez para todas las plataformas.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500" dirty="0"/>
          </a:p>
          <a:p>
            <a:r>
              <a:rPr lang="es-ES" sz="1500" b="1" dirty="0"/>
              <a:t>Contras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500" dirty="0"/>
              <a:t>Si para definir un control, lo creamos vía composición usando 5 vistas de </a:t>
            </a:r>
            <a:r>
              <a:rPr lang="es-ES" sz="1500" dirty="0" err="1"/>
              <a:t>Xamarin.Forms</a:t>
            </a:r>
            <a:r>
              <a:rPr lang="es-ES" sz="1500" dirty="0"/>
              <a:t>, se requiere instanciar esas 5 vistas con un impacto en el rendimiento.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07186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pc="-75" dirty="0" err="1">
                <a:solidFill>
                  <a:srgbClr val="FFFFFF"/>
                </a:solidFill>
                <a:cs typeface="Segoe UI Light" panose="020B0502040204020203" pitchFamily="34" charset="0"/>
              </a:rPr>
              <a:t>SkiaSharp</a:t>
            </a:r>
            <a:endParaRPr lang="en-US" spc="-75" dirty="0">
              <a:solidFill>
                <a:srgbClr val="FFFFFF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36" y="223084"/>
            <a:ext cx="8330143" cy="611488"/>
          </a:xfrm>
        </p:spPr>
        <p:txBody>
          <a:bodyPr/>
          <a:lstStyle/>
          <a:p>
            <a:r>
              <a:rPr lang="es-ES" dirty="0" err="1"/>
              <a:t>SkiaSharp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46" y="834572"/>
            <a:ext cx="3333015" cy="4085844"/>
          </a:xfrm>
        </p:spPr>
        <p:txBody>
          <a:bodyPr>
            <a:normAutofit fontScale="85000" lnSpcReduction="20000"/>
          </a:bodyPr>
          <a:lstStyle/>
          <a:p>
            <a:r>
              <a:rPr lang="en-US" sz="2025" dirty="0" err="1"/>
              <a:t>Skia</a:t>
            </a:r>
            <a:endParaRPr lang="en-US" sz="2025" dirty="0"/>
          </a:p>
          <a:p>
            <a:pPr lvl="1"/>
            <a:r>
              <a:rPr lang="en-US" dirty="0" err="1"/>
              <a:t>Librería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r>
              <a:rPr lang="en-US" dirty="0"/>
              <a:t> 2D.</a:t>
            </a:r>
          </a:p>
          <a:p>
            <a:pPr lvl="1"/>
            <a:r>
              <a:rPr lang="en-US" dirty="0" err="1"/>
              <a:t>Usada</a:t>
            </a:r>
            <a:r>
              <a:rPr lang="en-US" dirty="0"/>
              <a:t> por Google en Chrome, Android o Flutter.</a:t>
            </a:r>
          </a:p>
          <a:p>
            <a:pPr lvl="1"/>
            <a:r>
              <a:rPr lang="en-US" dirty="0"/>
              <a:t>Cross platform: Android, iOS, Mac, Windows, etc. </a:t>
            </a:r>
          </a:p>
          <a:p>
            <a:r>
              <a:rPr lang="en-US" sz="2025" dirty="0" err="1"/>
              <a:t>Versátil</a:t>
            </a:r>
            <a:endParaRPr lang="en-US" sz="2025" dirty="0"/>
          </a:p>
          <a:p>
            <a:pPr lvl="1"/>
            <a:r>
              <a:rPr lang="en-US" dirty="0"/>
              <a:t>Composited rendering mode</a:t>
            </a:r>
          </a:p>
          <a:p>
            <a:pPr lvl="1"/>
            <a:r>
              <a:rPr lang="en-US" dirty="0" err="1"/>
              <a:t>Aceleración</a:t>
            </a:r>
            <a:r>
              <a:rPr lang="en-US" dirty="0"/>
              <a:t> por GPU </a:t>
            </a:r>
            <a:r>
              <a:rPr lang="en-US" dirty="0" err="1"/>
              <a:t>Efectos</a:t>
            </a:r>
            <a:r>
              <a:rPr lang="en-US" dirty="0"/>
              <a:t> y shaders </a:t>
            </a:r>
            <a:r>
              <a:rPr lang="en-US" dirty="0" err="1"/>
              <a:t>personalizados</a:t>
            </a:r>
            <a:endParaRPr lang="en-US" dirty="0"/>
          </a:p>
          <a:p>
            <a:pPr lvl="1"/>
            <a:endParaRPr lang="en-US" dirty="0"/>
          </a:p>
          <a:p>
            <a:r>
              <a:rPr lang="en-US" sz="2025" dirty="0"/>
              <a:t>En </a:t>
            </a:r>
            <a:r>
              <a:rPr lang="en-US" sz="2025" dirty="0" err="1"/>
              <a:t>desarrollo</a:t>
            </a:r>
            <a:endParaRPr lang="en-US" sz="2025" dirty="0"/>
          </a:p>
          <a:p>
            <a:pPr lvl="1"/>
            <a:r>
              <a:rPr lang="en-US" dirty="0"/>
              <a:t>Tanto </a:t>
            </a:r>
            <a:r>
              <a:rPr lang="en-US" dirty="0" err="1"/>
              <a:t>Skia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los bindings de </a:t>
            </a:r>
            <a:r>
              <a:rPr lang="en-US" dirty="0" err="1"/>
              <a:t>SkiaSharp</a:t>
            </a:r>
            <a:r>
              <a:rPr lang="en-US" dirty="0"/>
              <a:t> se </a:t>
            </a:r>
            <a:r>
              <a:rPr lang="en-US" dirty="0" err="1"/>
              <a:t>encuentran</a:t>
            </a:r>
            <a:r>
              <a:rPr lang="en-US" dirty="0"/>
              <a:t> en Desarrollo </a:t>
            </a:r>
            <a:r>
              <a:rPr lang="en-US" dirty="0" err="1"/>
              <a:t>activo</a:t>
            </a:r>
            <a:r>
              <a:rPr lang="en-US" dirty="0"/>
              <a:t>.</a:t>
            </a:r>
            <a:endParaRPr lang="en-US" sz="1350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39A6A0F5-41ED-FF4C-8E6B-68DD39F42A95}"/>
              </a:ext>
            </a:extLst>
          </p:cNvPr>
          <p:cNvSpPr/>
          <p:nvPr/>
        </p:nvSpPr>
        <p:spPr>
          <a:xfrm>
            <a:off x="7739529" y="1012669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566538B-AFD1-A34A-8DA6-263ECEAAB210}"/>
              </a:ext>
            </a:extLst>
          </p:cNvPr>
          <p:cNvSpPr/>
          <p:nvPr/>
        </p:nvSpPr>
        <p:spPr>
          <a:xfrm>
            <a:off x="6525688" y="1012669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A98AF06A-EE38-FB43-AF2E-0D8570E6EB73}"/>
              </a:ext>
            </a:extLst>
          </p:cNvPr>
          <p:cNvSpPr/>
          <p:nvPr/>
        </p:nvSpPr>
        <p:spPr>
          <a:xfrm>
            <a:off x="5312338" y="1012669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71801CB4-CF9D-324F-87FD-FAF05282EB0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5" t="2610" r="10149" b="74994"/>
          <a:stretch/>
        </p:blipFill>
        <p:spPr>
          <a:xfrm>
            <a:off x="5465403" y="1155856"/>
            <a:ext cx="794279" cy="794279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E04BB79C-331D-5C40-8202-BFC182222F42}"/>
              </a:ext>
            </a:extLst>
          </p:cNvPr>
          <p:cNvSpPr/>
          <p:nvPr/>
        </p:nvSpPr>
        <p:spPr>
          <a:xfrm>
            <a:off x="4108381" y="1012669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1AFE788D-BB1E-1C43-B1C0-556F924F0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57217" b="75060"/>
          <a:stretch/>
        </p:blipFill>
        <p:spPr>
          <a:xfrm>
            <a:off x="4251869" y="1154513"/>
            <a:ext cx="793676" cy="796968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D0B759E0-6FC3-0A4D-9B2E-1917FFC367D3}"/>
              </a:ext>
            </a:extLst>
          </p:cNvPr>
          <p:cNvSpPr txBox="1"/>
          <p:nvPr/>
        </p:nvSpPr>
        <p:spPr>
          <a:xfrm>
            <a:off x="4098378" y="2053400"/>
            <a:ext cx="1080651" cy="359768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Shapes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A663ACB-8C79-5A45-A09B-55A18098542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27453" r="57567" b="51831"/>
          <a:stretch/>
        </p:blipFill>
        <p:spPr>
          <a:xfrm>
            <a:off x="6668875" y="1155856"/>
            <a:ext cx="794279" cy="794279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18C6EF6A-3DBE-6C42-9E65-BBC6816AEB88}"/>
              </a:ext>
            </a:extLst>
          </p:cNvPr>
          <p:cNvSpPr txBox="1"/>
          <p:nvPr/>
        </p:nvSpPr>
        <p:spPr>
          <a:xfrm>
            <a:off x="5310648" y="2053400"/>
            <a:ext cx="1080651" cy="359768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Bézier</a:t>
            </a: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Curves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09F6D7F4-A048-604C-BA6F-C76EA22FB30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28036" r="13587" b="51650"/>
          <a:stretch/>
        </p:blipFill>
        <p:spPr>
          <a:xfrm>
            <a:off x="7880659" y="1155856"/>
            <a:ext cx="794279" cy="794279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4AF5F2CE-B36B-054A-9764-325188EAF863}"/>
              </a:ext>
            </a:extLst>
          </p:cNvPr>
          <p:cNvSpPr txBox="1"/>
          <p:nvPr/>
        </p:nvSpPr>
        <p:spPr>
          <a:xfrm>
            <a:off x="6525688" y="2041578"/>
            <a:ext cx="1080651" cy="502307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Translations &amp; Rotations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73697B1-E60F-1940-95E4-16D20FA9A59A}"/>
              </a:ext>
            </a:extLst>
          </p:cNvPr>
          <p:cNvSpPr txBox="1"/>
          <p:nvPr/>
        </p:nvSpPr>
        <p:spPr>
          <a:xfrm>
            <a:off x="7739529" y="2041578"/>
            <a:ext cx="1080651" cy="502307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Text rendering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56CF04E0-879E-BA44-BACA-94F625F22118}"/>
              </a:ext>
            </a:extLst>
          </p:cNvPr>
          <p:cNvSpPr/>
          <p:nvPr/>
        </p:nvSpPr>
        <p:spPr>
          <a:xfrm>
            <a:off x="7739529" y="2690430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006EA4B7-39C7-B24E-A96C-0E60370D19C6}"/>
              </a:ext>
            </a:extLst>
          </p:cNvPr>
          <p:cNvSpPr/>
          <p:nvPr/>
        </p:nvSpPr>
        <p:spPr>
          <a:xfrm>
            <a:off x="6525688" y="2690430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B486E76A-4B7D-6A4E-B62B-ACA4E7D18160}"/>
              </a:ext>
            </a:extLst>
          </p:cNvPr>
          <p:cNvSpPr/>
          <p:nvPr/>
        </p:nvSpPr>
        <p:spPr>
          <a:xfrm>
            <a:off x="5312338" y="2690430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9BDFBD4E-AF0C-AB4F-9CA4-9D6DB1D485F7}"/>
              </a:ext>
            </a:extLst>
          </p:cNvPr>
          <p:cNvSpPr/>
          <p:nvPr/>
        </p:nvSpPr>
        <p:spPr>
          <a:xfrm>
            <a:off x="4108381" y="2690430"/>
            <a:ext cx="1080652" cy="108065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00379576-D880-9A47-A64C-CCBE6F76BB30}"/>
              </a:ext>
            </a:extLst>
          </p:cNvPr>
          <p:cNvSpPr txBox="1"/>
          <p:nvPr/>
        </p:nvSpPr>
        <p:spPr>
          <a:xfrm>
            <a:off x="4098378" y="3731161"/>
            <a:ext cx="1080651" cy="502307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Discrete Path Effects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78BF6B39-2C8A-2644-8D9A-14B90A42001D}"/>
              </a:ext>
            </a:extLst>
          </p:cNvPr>
          <p:cNvSpPr txBox="1"/>
          <p:nvPr/>
        </p:nvSpPr>
        <p:spPr>
          <a:xfrm>
            <a:off x="5310648" y="3731160"/>
            <a:ext cx="1080651" cy="502307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Composed Path Effects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1CE038B3-F94B-8A48-B7F3-8C24266BA41F}"/>
              </a:ext>
            </a:extLst>
          </p:cNvPr>
          <p:cNvSpPr txBox="1"/>
          <p:nvPr/>
        </p:nvSpPr>
        <p:spPr>
          <a:xfrm>
            <a:off x="6525688" y="3719339"/>
            <a:ext cx="1080651" cy="502307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Sum Path Effects</a:t>
            </a: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8ABD16FB-FDB6-994D-942B-A42A4DB825C4}"/>
              </a:ext>
            </a:extLst>
          </p:cNvPr>
          <p:cNvSpPr txBox="1"/>
          <p:nvPr/>
        </p:nvSpPr>
        <p:spPr>
          <a:xfrm>
            <a:off x="7739529" y="3719339"/>
            <a:ext cx="1080651" cy="359768"/>
          </a:xfrm>
          <a:prstGeom prst="rect">
            <a:avLst/>
          </a:prstGeom>
          <a:noFill/>
        </p:spPr>
        <p:txBody>
          <a:bodyPr wrap="square" lIns="134455" tIns="107564" rIns="134455" bIns="107564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Shaders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45" name="Picture 30">
            <a:extLst>
              <a:ext uri="{FF2B5EF4-FFF2-40B4-BE49-F238E27FC236}">
                <a16:creationId xmlns:a16="http://schemas.microsoft.com/office/drawing/2014/main" id="{CDA5CF79-F8F5-8B4C-97C7-1EB9254E970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3801" r="56433" b="26489"/>
          <a:stretch/>
        </p:blipFill>
        <p:spPr>
          <a:xfrm>
            <a:off x="4251568" y="2833616"/>
            <a:ext cx="794279" cy="794279"/>
          </a:xfrm>
          <a:prstGeom prst="rect">
            <a:avLst/>
          </a:prstGeom>
        </p:spPr>
      </p:pic>
      <p:pic>
        <p:nvPicPr>
          <p:cNvPr id="47" name="Picture 31">
            <a:extLst>
              <a:ext uri="{FF2B5EF4-FFF2-40B4-BE49-F238E27FC236}">
                <a16:creationId xmlns:a16="http://schemas.microsoft.com/office/drawing/2014/main" id="{EA988831-0792-1C4E-8669-37F3E791BB6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1" t="53713" r="11533" b="26375"/>
          <a:stretch/>
        </p:blipFill>
        <p:spPr>
          <a:xfrm>
            <a:off x="5455525" y="2833616"/>
            <a:ext cx="794279" cy="794279"/>
          </a:xfrm>
          <a:prstGeom prst="rect">
            <a:avLst/>
          </a:prstGeom>
        </p:spPr>
      </p:pic>
      <p:pic>
        <p:nvPicPr>
          <p:cNvPr id="49" name="Picture 32">
            <a:extLst>
              <a:ext uri="{FF2B5EF4-FFF2-40B4-BE49-F238E27FC236}">
                <a16:creationId xmlns:a16="http://schemas.microsoft.com/office/drawing/2014/main" id="{C4D2293A-F053-464D-82E6-7FA04BAE6B2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77655" r="55309"/>
          <a:stretch/>
        </p:blipFill>
        <p:spPr>
          <a:xfrm>
            <a:off x="6668875" y="2833616"/>
            <a:ext cx="794279" cy="794279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FC76C592-6119-AD4C-8675-F884F3F7525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76607" r="8819" b="465"/>
          <a:stretch/>
        </p:blipFill>
        <p:spPr>
          <a:xfrm>
            <a:off x="7882716" y="2833616"/>
            <a:ext cx="794279" cy="7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0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Añadir la librería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1500" dirty="0"/>
              <a:t>Para usar </a:t>
            </a:r>
            <a:r>
              <a:rPr lang="es-ES" sz="1500" dirty="0" err="1"/>
              <a:t>SkiaSharp</a:t>
            </a:r>
            <a:r>
              <a:rPr lang="es-ES" sz="1500" dirty="0"/>
              <a:t> en </a:t>
            </a:r>
            <a:r>
              <a:rPr lang="es-ES" sz="1500" dirty="0" err="1"/>
              <a:t>Xamarin.Forms</a:t>
            </a:r>
            <a:r>
              <a:rPr lang="es-ES" sz="1500" dirty="0"/>
              <a:t> necesitamos añadir el paquete </a:t>
            </a:r>
            <a:r>
              <a:rPr lang="es-ES" sz="1500" dirty="0" err="1"/>
              <a:t>NuGet</a:t>
            </a:r>
            <a:r>
              <a:rPr lang="es-ES" sz="1500" dirty="0"/>
              <a:t> </a:t>
            </a:r>
            <a:r>
              <a:rPr lang="es-ES" sz="1500" b="1" dirty="0" err="1"/>
              <a:t>SkiaSharp.Views.Forms</a:t>
            </a:r>
            <a:r>
              <a:rPr lang="es-ES" sz="1500" dirty="0"/>
              <a:t>.</a:t>
            </a:r>
          </a:p>
          <a:p>
            <a:endParaRPr lang="es-ES" sz="1500" dirty="0"/>
          </a:p>
          <a:p>
            <a:r>
              <a:rPr lang="es-ES" sz="1500" dirty="0"/>
              <a:t>La librería proporciona dos vistas que puede usar como base para crear controles: </a:t>
            </a:r>
            <a:r>
              <a:rPr lang="es-ES" sz="1500" b="1" dirty="0" err="1"/>
              <a:t>SKCanvasView</a:t>
            </a:r>
            <a:r>
              <a:rPr lang="es-ES" sz="1500" dirty="0"/>
              <a:t> y </a:t>
            </a:r>
            <a:r>
              <a:rPr lang="es-ES" sz="1500" b="1" dirty="0" err="1"/>
              <a:t>SKGLView</a:t>
            </a:r>
            <a:r>
              <a:rPr lang="es-ES" sz="1500" dirty="0"/>
              <a:t>. </a:t>
            </a:r>
          </a:p>
          <a:p>
            <a:endParaRPr lang="es-ES" sz="1500" dirty="0"/>
          </a:p>
          <a:p>
            <a:r>
              <a:rPr lang="es-ES" sz="1500" dirty="0" err="1"/>
              <a:t>CanvasView</a:t>
            </a:r>
            <a:r>
              <a:rPr lang="es-ES" sz="1500" dirty="0"/>
              <a:t> usa la CPU mientras que </a:t>
            </a:r>
            <a:r>
              <a:rPr lang="es-ES" sz="1500" dirty="0" err="1"/>
              <a:t>GLView</a:t>
            </a:r>
            <a:r>
              <a:rPr lang="es-ES" sz="1500" dirty="0"/>
              <a:t> usa </a:t>
            </a:r>
            <a:r>
              <a:rPr lang="es-ES" sz="1500" dirty="0" err="1"/>
              <a:t>OpenGL</a:t>
            </a:r>
            <a:r>
              <a:rPr lang="es-ES" sz="1500" dirty="0"/>
              <a:t> y, por lo tanto, la GPU. Puedes pensar intuitivamente que usar la GPU para operaciones gráficas es siempre la mejor opción, pero, de hecho, </a:t>
            </a:r>
            <a:r>
              <a:rPr lang="es-ES" sz="1500" dirty="0" err="1"/>
              <a:t>OpenGL</a:t>
            </a:r>
            <a:r>
              <a:rPr lang="es-ES" sz="1500" dirty="0"/>
              <a:t> tiene una gran sobrecarga al crear el contexto GL. </a:t>
            </a:r>
            <a:r>
              <a:rPr lang="es-ES" sz="1500" dirty="0" err="1"/>
              <a:t>CanvasView</a:t>
            </a:r>
            <a:r>
              <a:rPr lang="es-ES" sz="1500" dirty="0"/>
              <a:t> simplemente asigna la memoria que necesita y siempre que haya suficiente potencia de CPU disponible, puede </a:t>
            </a:r>
            <a:r>
              <a:rPr lang="es-ES" sz="1500" dirty="0" err="1"/>
              <a:t>renderizar</a:t>
            </a:r>
            <a:r>
              <a:rPr lang="es-ES" sz="1500" dirty="0"/>
              <a:t> sin problemas</a:t>
            </a:r>
          </a:p>
        </p:txBody>
      </p:sp>
    </p:spTree>
    <p:extLst>
      <p:ext uri="{BB962C8B-B14F-4D97-AF65-F5344CB8AC3E}">
        <p14:creationId xmlns:p14="http://schemas.microsoft.com/office/powerpoint/2010/main" val="226902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animal, mamífero, primate, exterior&#10;&#10;Descripción generada automáticamente">
            <a:extLst>
              <a:ext uri="{FF2B5EF4-FFF2-40B4-BE49-F238E27FC236}">
                <a16:creationId xmlns:a16="http://schemas.microsoft.com/office/drawing/2014/main" id="{9D729F9F-5455-42DD-B317-C32ACAB92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647" b="48387"/>
          <a:stretch/>
        </p:blipFill>
        <p:spPr>
          <a:xfrm>
            <a:off x="3554860" y="1988125"/>
            <a:ext cx="5609195" cy="315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" y="274526"/>
            <a:ext cx="3152898" cy="1007066"/>
          </a:xfrm>
        </p:spPr>
        <p:txBody>
          <a:bodyPr vert="horz" wrap="square" lIns="34290" tIns="17145" rIns="34290" bIns="17145" rtlCol="0" anchor="ctr" anchorCtr="0">
            <a:normAutofit/>
          </a:bodyPr>
          <a:lstStyle/>
          <a:p>
            <a:pPr algn="ctr" defTabSz="342900"/>
            <a:r>
              <a:rPr lang="en-US" dirty="0">
                <a:latin typeface="+mj-lt"/>
              </a:rPr>
              <a:t>Oops!. </a:t>
            </a:r>
            <a:r>
              <a:rPr lang="en-US" dirty="0" err="1">
                <a:latin typeface="+mj-lt"/>
              </a:rPr>
              <a:t>Problema</a:t>
            </a:r>
            <a:r>
              <a:rPr lang="en-US" dirty="0">
                <a:latin typeface="+mj-lt"/>
              </a:rPr>
              <a:t> con el </a:t>
            </a:r>
            <a:r>
              <a:rPr lang="en-US" dirty="0" err="1">
                <a:latin typeface="+mj-lt"/>
              </a:rPr>
              <a:t>diseño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18" y="1291850"/>
            <a:ext cx="3444542" cy="2419016"/>
          </a:xfrm>
        </p:spPr>
        <p:txBody>
          <a:bodyPr vert="horz" wrap="square" lIns="34290" tIns="17145" rIns="34290" bIns="17145" rtlCol="0" anchor="ctr" anchorCtr="0">
            <a:normAutofit/>
          </a:bodyPr>
          <a:lstStyle/>
          <a:p>
            <a:pPr marL="171450" indent="-85725" defTabSz="342900">
              <a:buFont typeface="Arial" panose="020B0604020202020204" pitchFamily="34" charset="0"/>
              <a:buChar char="•"/>
            </a:pPr>
            <a:r>
              <a:rPr lang="en-US" sz="1350" dirty="0" err="1"/>
              <a:t>Necesitas</a:t>
            </a:r>
            <a:r>
              <a:rPr lang="en-US" sz="1350" dirty="0"/>
              <a:t> </a:t>
            </a:r>
            <a:r>
              <a:rPr lang="en-US" sz="1350" dirty="0" err="1"/>
              <a:t>exponer</a:t>
            </a:r>
            <a:r>
              <a:rPr lang="en-US" sz="1350" dirty="0"/>
              <a:t> un control native no disponible en </a:t>
            </a:r>
            <a:r>
              <a:rPr lang="en-US" sz="1350" dirty="0" err="1"/>
              <a:t>Xamarin.Forms</a:t>
            </a:r>
            <a:r>
              <a:rPr lang="en-US" sz="1350" dirty="0"/>
              <a:t>.</a:t>
            </a:r>
          </a:p>
          <a:p>
            <a:pPr marL="171450" indent="-85725" defTabSz="342900">
              <a:buFont typeface="Arial" panose="020B0604020202020204" pitchFamily="34" charset="0"/>
              <a:buChar char="•"/>
            </a:pPr>
            <a:r>
              <a:rPr lang="en-US" sz="1350" dirty="0" err="1"/>
              <a:t>Necesitas</a:t>
            </a:r>
            <a:r>
              <a:rPr lang="en-US" sz="1350" dirty="0"/>
              <a:t> </a:t>
            </a:r>
            <a:r>
              <a:rPr lang="en-US" sz="1350" dirty="0" err="1"/>
              <a:t>modificar</a:t>
            </a:r>
            <a:r>
              <a:rPr lang="en-US" sz="1350" dirty="0"/>
              <a:t> el </a:t>
            </a:r>
            <a:r>
              <a:rPr lang="en-US" sz="1350" dirty="0" err="1"/>
              <a:t>comportamiento</a:t>
            </a:r>
            <a:r>
              <a:rPr lang="en-US" sz="1350" dirty="0"/>
              <a:t> de un control </a:t>
            </a:r>
            <a:r>
              <a:rPr lang="en-US" sz="1350" dirty="0" err="1"/>
              <a:t>existente</a:t>
            </a:r>
            <a:r>
              <a:rPr lang="en-US" sz="1350" dirty="0"/>
              <a:t>.</a:t>
            </a:r>
          </a:p>
          <a:p>
            <a:pPr marL="171450" indent="-85725" defTabSz="342900">
              <a:buFont typeface="Arial" panose="020B0604020202020204" pitchFamily="34" charset="0"/>
              <a:buChar char="•"/>
            </a:pPr>
            <a:r>
              <a:rPr lang="en-US" sz="1350" dirty="0" err="1"/>
              <a:t>Necesitas</a:t>
            </a:r>
            <a:r>
              <a:rPr lang="en-US" sz="1350" dirty="0"/>
              <a:t> </a:t>
            </a:r>
            <a:r>
              <a:rPr lang="en-US" sz="1350" dirty="0" err="1"/>
              <a:t>crear</a:t>
            </a:r>
            <a:r>
              <a:rPr lang="en-US" sz="1350" dirty="0"/>
              <a:t> una </a:t>
            </a:r>
            <a:r>
              <a:rPr lang="en-US" sz="1350" dirty="0" err="1"/>
              <a:t>experiencia</a:t>
            </a:r>
            <a:r>
              <a:rPr lang="en-US" sz="1350" dirty="0"/>
              <a:t> </a:t>
            </a:r>
            <a:r>
              <a:rPr lang="en-US" sz="1350" dirty="0" err="1"/>
              <a:t>nueva</a:t>
            </a:r>
            <a:r>
              <a:rPr lang="en-US" sz="1350" dirty="0"/>
              <a:t> con un nuevo control.</a:t>
            </a:r>
          </a:p>
          <a:p>
            <a:pPr indent="-85725" defTabSz="342900">
              <a:buFont typeface="Arial" panose="020B0604020202020204" pitchFamily="34" charset="0"/>
              <a:buChar char="•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511128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0"/>
            <a:ext cx="6962019" cy="692150"/>
          </a:xfrm>
        </p:spPr>
        <p:txBody>
          <a:bodyPr>
            <a:normAutofit fontScale="77500" lnSpcReduction="20000"/>
          </a:bodyPr>
          <a:lstStyle/>
          <a:p>
            <a:r>
              <a:rPr lang="es-ES" sz="1500" dirty="0"/>
              <a:t>Para comenzar a dibujar, basta con usar al método </a:t>
            </a:r>
            <a:r>
              <a:rPr lang="es-ES" sz="1500" b="1" dirty="0" err="1"/>
              <a:t>OnPaintSurface</a:t>
            </a:r>
            <a:r>
              <a:rPr lang="es-ES" sz="1500" dirty="0"/>
              <a:t>. Podemos hacerlo al subscribirnos al evento </a:t>
            </a:r>
            <a:r>
              <a:rPr lang="es-ES" sz="1500" dirty="0" err="1"/>
              <a:t>PaintSurface</a:t>
            </a:r>
            <a:r>
              <a:rPr lang="es-ES" sz="1500" dirty="0"/>
              <a:t> o sobrecargando directamente el método </a:t>
            </a:r>
            <a:r>
              <a:rPr lang="es-ES" sz="1500" dirty="0" err="1"/>
              <a:t>OnPaintSurface</a:t>
            </a:r>
            <a:r>
              <a:rPr lang="es-ES" sz="15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04AB00-2F41-FD4E-9AC9-618AEC3B634B}"/>
              </a:ext>
            </a:extLst>
          </p:cNvPr>
          <p:cNvSpPr/>
          <p:nvPr/>
        </p:nvSpPr>
        <p:spPr>
          <a:xfrm>
            <a:off x="1553075" y="2571750"/>
            <a:ext cx="6825104" cy="116955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SkiaControl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SKCanvasView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449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Dibujando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805056"/>
          </a:xfrm>
        </p:spPr>
        <p:txBody>
          <a:bodyPr>
            <a:normAutofit fontScale="92500" lnSpcReduction="20000"/>
          </a:bodyPr>
          <a:lstStyle/>
          <a:p>
            <a:r>
              <a:rPr lang="es-ES" sz="1500" dirty="0"/>
              <a:t>Para dibujar algo, podemos añadir directamente un punto, línea, rectángulo, círculo, rectángulo redondeado, texto o imagen al </a:t>
            </a:r>
            <a:r>
              <a:rPr lang="es-ES" sz="1500" dirty="0" err="1"/>
              <a:t>canvas</a:t>
            </a:r>
            <a:r>
              <a:rPr lang="es-ES" sz="1500" dirty="0"/>
              <a:t>. La posición de cada forma está definida por </a:t>
            </a:r>
            <a:r>
              <a:rPr lang="es-ES" sz="1500" b="1" dirty="0" err="1"/>
              <a:t>SKPoints</a:t>
            </a:r>
            <a:r>
              <a:rPr lang="es-ES" sz="1500" dirty="0"/>
              <a:t> o </a:t>
            </a:r>
            <a:r>
              <a:rPr lang="es-ES" sz="1500" b="1" dirty="0" err="1"/>
              <a:t>SKRects</a:t>
            </a:r>
            <a:r>
              <a:rPr lang="es-ES" sz="15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1553075" y="2680475"/>
            <a:ext cx="6501192" cy="116955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OnPaintSurface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SKPaintSurfaceEventArgs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e.Surface.Canvas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canvas.DrawCircle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bounds.Width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/4,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bounds.MidY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orangePaint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3626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Paint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805056"/>
          </a:xfrm>
        </p:spPr>
        <p:txBody>
          <a:bodyPr>
            <a:normAutofit/>
          </a:bodyPr>
          <a:lstStyle/>
          <a:p>
            <a:r>
              <a:rPr lang="es-ES" sz="1500" dirty="0"/>
              <a:t>Todas las operaciones de dibujado en el </a:t>
            </a:r>
            <a:r>
              <a:rPr lang="es-ES" sz="1500" dirty="0" err="1"/>
              <a:t>Canvas</a:t>
            </a:r>
            <a:r>
              <a:rPr lang="es-ES" sz="1500" dirty="0"/>
              <a:t> requieren un </a:t>
            </a:r>
            <a:r>
              <a:rPr lang="es-ES" sz="1500" b="1" dirty="0"/>
              <a:t>Paint</a:t>
            </a:r>
            <a:r>
              <a:rPr lang="es-ES" sz="1500" dirty="0"/>
              <a:t> para definir la forma que se dibuja.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1553075" y="2680475"/>
            <a:ext cx="6501192" cy="116955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colorPaint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Color 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Color.Red.ToSKColor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StrokeWidth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Style 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SKPaintStyle.Stroke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IsAntialias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7359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Manipular el </a:t>
            </a:r>
            <a:r>
              <a:rPr lang="es-ES" dirty="0" err="1"/>
              <a:t>Canvas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1458815"/>
          </a:xfrm>
        </p:spPr>
        <p:txBody>
          <a:bodyPr>
            <a:normAutofit fontScale="85000" lnSpcReduction="10000"/>
          </a:bodyPr>
          <a:lstStyle/>
          <a:p>
            <a:r>
              <a:rPr lang="es-ES" sz="1500" dirty="0"/>
              <a:t>En lugar de transformar cada </a:t>
            </a:r>
            <a:r>
              <a:rPr lang="es-ES" sz="1500" dirty="0" err="1"/>
              <a:t>shape</a:t>
            </a:r>
            <a:r>
              <a:rPr lang="es-ES" sz="1500" dirty="0"/>
              <a:t>, puede ser más sencillo (y menos costoso) transformar el </a:t>
            </a:r>
            <a:r>
              <a:rPr lang="es-ES" sz="1500" dirty="0" err="1"/>
              <a:t>Canvas</a:t>
            </a:r>
            <a:r>
              <a:rPr lang="es-ES" sz="1500" dirty="0"/>
              <a:t> en sí. Un ejemplo claro es usar el método </a:t>
            </a:r>
            <a:r>
              <a:rPr lang="es-ES" sz="1500" b="1" dirty="0" err="1"/>
              <a:t>ClipPath</a:t>
            </a:r>
            <a:r>
              <a:rPr lang="es-ES" sz="1500" dirty="0"/>
              <a:t> que enmascara el área dibujable. Otros métodos muy útiles son </a:t>
            </a:r>
            <a:r>
              <a:rPr lang="es-ES" sz="1500" b="1" dirty="0" err="1"/>
              <a:t>Transform</a:t>
            </a:r>
            <a:r>
              <a:rPr lang="es-ES" sz="1500" dirty="0"/>
              <a:t> (mover en x, y), </a:t>
            </a:r>
            <a:r>
              <a:rPr lang="es-ES" sz="1500" b="1" dirty="0" err="1"/>
              <a:t>Scale</a:t>
            </a:r>
            <a:r>
              <a:rPr lang="es-ES" sz="1500" dirty="0"/>
              <a:t> o </a:t>
            </a:r>
            <a:r>
              <a:rPr lang="es-ES" sz="1500" b="1" dirty="0" err="1"/>
              <a:t>Rotate</a:t>
            </a:r>
            <a:r>
              <a:rPr lang="es-ES" sz="1500" dirty="0"/>
              <a:t>. </a:t>
            </a:r>
          </a:p>
          <a:p>
            <a:r>
              <a:rPr lang="es-ES" sz="1500" dirty="0"/>
              <a:t>Al aplicar una transformación, se aplicará a todos los dibujos posteriores. Para restaurar la transformación de lienzo original, se puede usar </a:t>
            </a:r>
            <a:r>
              <a:rPr lang="es-ES" sz="1500" b="1" dirty="0" err="1"/>
              <a:t>Save</a:t>
            </a:r>
            <a:r>
              <a:rPr lang="es-ES" sz="1500" dirty="0"/>
              <a:t> y </a:t>
            </a:r>
            <a:r>
              <a:rPr lang="es-ES" sz="1500" b="1" dirty="0" err="1"/>
              <a:t>Restore</a:t>
            </a:r>
            <a:r>
              <a:rPr lang="es-ES" sz="1500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303B1A-58F9-F146-A374-E3E5F964EF25}"/>
              </a:ext>
            </a:extLst>
          </p:cNvPr>
          <p:cNvSpPr txBox="1"/>
          <p:nvPr/>
        </p:nvSpPr>
        <p:spPr>
          <a:xfrm>
            <a:off x="4667083" y="1154151"/>
            <a:ext cx="184731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525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E5B0A-C609-5847-81C3-D5A32F765356}"/>
              </a:ext>
            </a:extLst>
          </p:cNvPr>
          <p:cNvSpPr txBox="1"/>
          <p:nvPr/>
        </p:nvSpPr>
        <p:spPr>
          <a:xfrm>
            <a:off x="1553074" y="3454999"/>
            <a:ext cx="6852907" cy="246221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</a:rPr>
              <a:t>canvas.RotateDegrees</a:t>
            </a:r>
            <a:r>
              <a:rPr lang="es-ES" sz="1000" dirty="0">
                <a:solidFill>
                  <a:schemeClr val="bg1"/>
                </a:solidFill>
              </a:rPr>
              <a:t>(-90, </a:t>
            </a:r>
            <a:r>
              <a:rPr lang="es-ES" sz="1000" dirty="0" err="1">
                <a:solidFill>
                  <a:schemeClr val="bg1"/>
                </a:solidFill>
              </a:rPr>
              <a:t>centeredRect.MidX</a:t>
            </a:r>
            <a:r>
              <a:rPr lang="es-ES" sz="1000" dirty="0">
                <a:solidFill>
                  <a:schemeClr val="bg1"/>
                </a:solidFill>
              </a:rPr>
              <a:t>, </a:t>
            </a:r>
            <a:r>
              <a:rPr lang="es-ES" sz="1000" dirty="0" err="1">
                <a:solidFill>
                  <a:schemeClr val="bg1"/>
                </a:solidFill>
              </a:rPr>
              <a:t>centeredRect.MidY</a:t>
            </a:r>
            <a:r>
              <a:rPr lang="es-ES" sz="1000" dirty="0">
                <a:solidFill>
                  <a:schemeClr val="bg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3019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Usar </a:t>
            </a:r>
            <a:r>
              <a:rPr lang="es-ES" dirty="0" err="1"/>
              <a:t>SkiaSharp</a:t>
            </a:r>
            <a:r>
              <a:rPr lang="es-ES" dirty="0"/>
              <a:t>: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805056"/>
          </a:xfrm>
        </p:spPr>
        <p:txBody>
          <a:bodyPr>
            <a:normAutofit fontScale="62500" lnSpcReduction="20000"/>
          </a:bodyPr>
          <a:lstStyle/>
          <a:p>
            <a:r>
              <a:rPr lang="es-ES" sz="1500" dirty="0"/>
              <a:t>Los controles normalmente reciben alguna entrada del usuario. Para que nuestro control sea interactivo, podemos usar los gestos de </a:t>
            </a:r>
            <a:r>
              <a:rPr lang="es-ES" sz="1500" dirty="0" err="1"/>
              <a:t>Xamarin.Forms</a:t>
            </a:r>
            <a:r>
              <a:rPr lang="es-ES" sz="1500" dirty="0"/>
              <a:t>, gestos nativos o el evento </a:t>
            </a:r>
            <a:r>
              <a:rPr lang="es-ES" sz="1500" b="1" dirty="0" err="1"/>
              <a:t>Touch</a:t>
            </a:r>
            <a:r>
              <a:rPr lang="es-ES" sz="1500" dirty="0"/>
              <a:t> de </a:t>
            </a:r>
            <a:r>
              <a:rPr lang="es-ES" sz="1500" dirty="0" err="1"/>
              <a:t>SkiaSharp</a:t>
            </a:r>
            <a:r>
              <a:rPr lang="es-ES" sz="1500" dirty="0"/>
              <a:t>. </a:t>
            </a:r>
          </a:p>
          <a:p>
            <a:r>
              <a:rPr lang="es-ES" sz="1500" dirty="0"/>
              <a:t>Tan solo debemos establecer la propiedad </a:t>
            </a:r>
            <a:r>
              <a:rPr lang="es-ES" sz="1500" b="1" dirty="0" err="1"/>
              <a:t>EnableTouchEvent</a:t>
            </a:r>
            <a:r>
              <a:rPr lang="es-ES" sz="1500" dirty="0"/>
              <a:t> en true y usar al método </a:t>
            </a:r>
            <a:r>
              <a:rPr lang="es-ES" sz="1500" b="1" dirty="0" err="1"/>
              <a:t>OnTouch</a:t>
            </a:r>
            <a:r>
              <a:rPr lang="es-ES" sz="1500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8175D7-2066-A84C-A573-E28F064301B9}"/>
              </a:ext>
            </a:extLst>
          </p:cNvPr>
          <p:cNvSpPr/>
          <p:nvPr/>
        </p:nvSpPr>
        <p:spPr>
          <a:xfrm>
            <a:off x="1553075" y="2680475"/>
            <a:ext cx="6501192" cy="1785104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OnTouch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SKTouchEventArgs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SKTouchAction.Entered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SKTouchAction.Pressed</a:t>
            </a:r>
            <a:endParaRPr lang="es-ES" sz="1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||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e.ActionType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SKTouchAction.Moved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touchPoint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e.Location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InvalidateSurface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1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e.Handled</a:t>
            </a:r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r>
              <a:rPr lang="es-ES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0120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controles con </a:t>
            </a:r>
            <a:r>
              <a:rPr lang="es-ES" dirty="0" err="1"/>
              <a:t>SkiaSharp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025" dirty="0"/>
              <a:t>Haremos uso principalmente de un </a:t>
            </a:r>
            <a:r>
              <a:rPr lang="es-ES" sz="2025" dirty="0" err="1"/>
              <a:t>Canvas</a:t>
            </a:r>
            <a:r>
              <a:rPr lang="es-ES" sz="2025" dirty="0"/>
              <a:t> donde dibujaremos la mayor parte del control. </a:t>
            </a:r>
            <a:r>
              <a:rPr lang="es-ES" sz="2025" dirty="0" err="1"/>
              <a:t>SkiaSharp</a:t>
            </a:r>
            <a:r>
              <a:rPr lang="es-ES" sz="2025" dirty="0"/>
              <a:t> como hemos visto, también nos permite la gestión de la interacción del usuario, etc.</a:t>
            </a:r>
          </a:p>
          <a:p>
            <a:endParaRPr lang="es-ES" sz="2025" dirty="0"/>
          </a:p>
          <a:p>
            <a:r>
              <a:rPr lang="es-ES" sz="2025" dirty="0"/>
              <a:t>Para permitir la personalización nos basamos en el uso de </a:t>
            </a:r>
            <a:r>
              <a:rPr lang="es-ES" sz="2025" b="1" dirty="0" err="1"/>
              <a:t>BindableProperties</a:t>
            </a:r>
            <a:r>
              <a:rPr lang="es-ES" sz="202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608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2025" dirty="0"/>
              <a:t>Para obtener el mejor rendimiento posible: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Evita usar múltiples </a:t>
            </a:r>
            <a:r>
              <a:rPr lang="es-ES" sz="2025" dirty="0" err="1"/>
              <a:t>Canvas</a:t>
            </a:r>
            <a:r>
              <a:rPr lang="es-ES" sz="2025" dirty="0"/>
              <a:t> y realiza el dibujado en la medida de lo posible en un único </a:t>
            </a:r>
            <a:r>
              <a:rPr lang="es-ES" sz="2025" dirty="0" err="1"/>
              <a:t>Canvas</a:t>
            </a:r>
            <a:r>
              <a:rPr lang="es-ES" sz="2025" dirty="0"/>
              <a:t>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Reutiliza objetos </a:t>
            </a:r>
            <a:r>
              <a:rPr lang="es-ES" sz="2025" dirty="0" err="1"/>
              <a:t>SKPaint</a:t>
            </a:r>
            <a:r>
              <a:rPr lang="es-ES" sz="2025" dirty="0"/>
              <a:t>, </a:t>
            </a:r>
            <a:r>
              <a:rPr lang="es-ES" sz="2025" dirty="0" err="1"/>
              <a:t>SKTypeFace</a:t>
            </a:r>
            <a:r>
              <a:rPr lang="es-ES" sz="2025" dirty="0"/>
              <a:t>, etc. siempre que sea posible.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Hay diferentes formas de conseguir el mismo resultado. Puedes realizar toda la </a:t>
            </a:r>
            <a:r>
              <a:rPr lang="es-ES" sz="2025" dirty="0" err="1"/>
              <a:t>opetación</a:t>
            </a:r>
            <a:r>
              <a:rPr lang="es-ES" sz="2025" dirty="0"/>
              <a:t> de dibujado y devolver un </a:t>
            </a:r>
            <a:r>
              <a:rPr lang="es-ES" sz="2025" dirty="0" err="1"/>
              <a:t>SKBitmap</a:t>
            </a:r>
            <a:r>
              <a:rPr lang="es-ES" sz="2025" dirty="0"/>
              <a:t> directamente.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A la hora de crear controles, puedes usar un </a:t>
            </a:r>
            <a:r>
              <a:rPr lang="es-ES" sz="2025" dirty="0" err="1"/>
              <a:t>SKCanvasView</a:t>
            </a:r>
            <a:r>
              <a:rPr lang="es-ES" sz="2025" dirty="0"/>
              <a:t> como elemento base en lugar de un </a:t>
            </a:r>
            <a:r>
              <a:rPr lang="es-ES" sz="2025" dirty="0" err="1"/>
              <a:t>ContentView</a:t>
            </a:r>
            <a:r>
              <a:rPr lang="es-ES" sz="2025" dirty="0"/>
              <a:t> si no necesitas componer (añadir otros elementos) además del </a:t>
            </a:r>
            <a:r>
              <a:rPr lang="es-ES" sz="2025" dirty="0" err="1"/>
              <a:t>Canvas</a:t>
            </a:r>
            <a:r>
              <a:rPr lang="es-ES" sz="202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03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878" y="1545631"/>
            <a:ext cx="6962472" cy="3087091"/>
          </a:xfrm>
        </p:spPr>
        <p:txBody>
          <a:bodyPr>
            <a:normAutofit fontScale="55000" lnSpcReduction="20000"/>
          </a:bodyPr>
          <a:lstStyle/>
          <a:p>
            <a:r>
              <a:rPr lang="es-ES" sz="1900" b="1" dirty="0"/>
              <a:t>Pros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900" dirty="0"/>
              <a:t>Dibujando directamente en un </a:t>
            </a:r>
            <a:r>
              <a:rPr lang="es-ES" sz="1900" dirty="0" err="1"/>
              <a:t>Canvas</a:t>
            </a:r>
            <a:r>
              <a:rPr lang="es-ES" sz="1900" dirty="0"/>
              <a:t> e incluso con posibilidad de usar GPU, rendimiento muy alto.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900" dirty="0"/>
              <a:t>Definir el control una única vez para todas las plataformas.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900" dirty="0"/>
          </a:p>
          <a:p>
            <a:r>
              <a:rPr lang="es-ES" sz="1900" b="1" dirty="0"/>
              <a:t>Contras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900" i="1" dirty="0"/>
              <a:t>“No estamos usando </a:t>
            </a:r>
            <a:r>
              <a:rPr lang="es-ES" sz="1900" i="1" dirty="0" err="1"/>
              <a:t>APIs</a:t>
            </a:r>
            <a:r>
              <a:rPr lang="es-ES" sz="1900" i="1" dirty="0"/>
              <a:t> nativas, ni elementos nativos; estamos dibujando en un lienzo”.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900" dirty="0"/>
              <a:t>Es necesario añadir dependencias con </a:t>
            </a:r>
            <a:r>
              <a:rPr lang="es-ES" sz="1900" dirty="0" err="1"/>
              <a:t>SkiaSharp</a:t>
            </a:r>
            <a:r>
              <a:rPr lang="es-ES" sz="1900" dirty="0"/>
              <a:t> con el aumento de tamaño (aprox. &gt;5MB).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900" dirty="0"/>
              <a:t>Requiere conocer las </a:t>
            </a:r>
            <a:r>
              <a:rPr lang="es-ES" sz="1900" dirty="0" err="1"/>
              <a:t>APIs</a:t>
            </a:r>
            <a:r>
              <a:rPr lang="es-ES" sz="1900" dirty="0"/>
              <a:t> de </a:t>
            </a:r>
            <a:r>
              <a:rPr lang="es-ES" sz="1900" dirty="0" err="1"/>
              <a:t>SkiaSharp</a:t>
            </a:r>
            <a:r>
              <a:rPr lang="es-ES" sz="190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233047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SkiaSharp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5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pc="-75" dirty="0">
                <a:solidFill>
                  <a:srgbClr val="FFFFFF"/>
                </a:solidFill>
                <a:cs typeface="Segoe UI Light" panose="020B0502040204020203" pitchFamily="34" charset="0"/>
              </a:rPr>
              <a:t>Templated Controls</a:t>
            </a:r>
          </a:p>
        </p:txBody>
      </p:sp>
    </p:spTree>
    <p:extLst>
      <p:ext uri="{BB962C8B-B14F-4D97-AF65-F5344CB8AC3E}">
        <p14:creationId xmlns:p14="http://schemas.microsoft.com/office/powerpoint/2010/main" val="61051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188" y="1227114"/>
            <a:ext cx="4976288" cy="36977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Custom</a:t>
            </a:r>
            <a:r>
              <a:rPr lang="es-ES" sz="2000" dirty="0"/>
              <a:t> </a:t>
            </a:r>
            <a:r>
              <a:rPr lang="es-ES" sz="2000" dirty="0" err="1"/>
              <a:t>Renderers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Custom</a:t>
            </a:r>
            <a:r>
              <a:rPr lang="es-ES" sz="2000" dirty="0"/>
              <a:t> </a:t>
            </a:r>
            <a:r>
              <a:rPr lang="es-ES" sz="2000" dirty="0" err="1"/>
              <a:t>Controls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Controles usando </a:t>
            </a:r>
            <a:r>
              <a:rPr lang="es-ES" sz="2000" dirty="0" err="1"/>
              <a:t>SkiaSharp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Templated</a:t>
            </a:r>
            <a:r>
              <a:rPr lang="es-ES" sz="2000" dirty="0"/>
              <a:t> </a:t>
            </a:r>
            <a:r>
              <a:rPr lang="es-ES" sz="2000" dirty="0" err="1"/>
              <a:t>Controls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¿Permitir personalizar todo?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sz="2025" dirty="0"/>
              <a:t>Con una buena especificación para un control, creando propiedades, eventos, etc. podemos cubrir la mayoría de las necesidades, pero sería imposible cubrir todos los casos.</a:t>
            </a:r>
          </a:p>
          <a:p>
            <a:r>
              <a:rPr lang="es-ES" sz="2025" dirty="0"/>
              <a:t>Pongamos un ejemplo. En nuestro </a:t>
            </a:r>
            <a:r>
              <a:rPr lang="es-ES" sz="2025" dirty="0" err="1"/>
              <a:t>CheckBox</a:t>
            </a:r>
            <a:r>
              <a:rPr lang="es-ES" sz="2025" dirty="0"/>
              <a:t>, podemos añadir una propiedad para personalizar el color del borde pero, ¿y si alguien quiere el borde punteado?. De acuerdo, podemos añadir otra propiedad, pero, ¿y si alguien necesita…?.</a:t>
            </a:r>
          </a:p>
        </p:txBody>
      </p:sp>
    </p:spTree>
    <p:extLst>
      <p:ext uri="{BB962C8B-B14F-4D97-AF65-F5344CB8AC3E}">
        <p14:creationId xmlns:p14="http://schemas.microsoft.com/office/powerpoint/2010/main" val="2988111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ControlTemplate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31" y="1547091"/>
            <a:ext cx="6962019" cy="692150"/>
          </a:xfrm>
        </p:spPr>
        <p:txBody>
          <a:bodyPr>
            <a:normAutofit fontScale="85000" lnSpcReduction="20000"/>
          </a:bodyPr>
          <a:lstStyle/>
          <a:p>
            <a:r>
              <a:rPr lang="es-ES" sz="2025" dirty="0"/>
              <a:t>La plantilla de control o </a:t>
            </a:r>
            <a:r>
              <a:rPr lang="es-ES" sz="2025" b="1" dirty="0" err="1"/>
              <a:t>ControlTemplate</a:t>
            </a:r>
            <a:r>
              <a:rPr lang="es-ES" sz="2025" dirty="0"/>
              <a:t> de </a:t>
            </a:r>
            <a:r>
              <a:rPr lang="es-ES" sz="2025" dirty="0" err="1"/>
              <a:t>Xamarin.Forms</a:t>
            </a:r>
            <a:r>
              <a:rPr lang="es-ES" sz="2025" dirty="0"/>
              <a:t> permiten definir la estructura visual del control.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E4421E-FFD3-E547-9B8C-52EF6C042A03}"/>
              </a:ext>
            </a:extLst>
          </p:cNvPr>
          <p:cNvSpPr txBox="1"/>
          <p:nvPr/>
        </p:nvSpPr>
        <p:spPr>
          <a:xfrm>
            <a:off x="5227432" y="3504271"/>
            <a:ext cx="184731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525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C78166-909F-A244-B5B8-B5F02EE67ED7}"/>
              </a:ext>
            </a:extLst>
          </p:cNvPr>
          <p:cNvSpPr/>
          <p:nvPr/>
        </p:nvSpPr>
        <p:spPr>
          <a:xfrm>
            <a:off x="1553330" y="2172874"/>
            <a:ext cx="6408064" cy="2800767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="*"/&gt;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ColumnDefinition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="Auto"/&gt;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Grid.ColumnDefinitions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endParaRPr lang="es-ES" sz="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PART_Background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Color}"/&gt;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endParaRPr lang="es-ES" sz="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PART_Glyph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Data="M30.561941,0L31.997,1.393004 10.467954,23.597999 0,15.350999 1.2379759,13.780992 10.287961,20.909952z"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Stroke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="White"/&gt;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ContentPresenter</a:t>
            </a:r>
            <a:endParaRPr lang="es-ES" sz="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PART_Content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Content="{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TemplateBinding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Content}"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Grid.Column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="1"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="Center"/&gt;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ControlTemplate</a:t>
            </a:r>
            <a:r>
              <a:rPr lang="es-ES" sz="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sz="7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2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posibilidades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sz="2025" dirty="0"/>
              <a:t>La llegada a </a:t>
            </a:r>
            <a:r>
              <a:rPr lang="es-ES" sz="2025" dirty="0" err="1"/>
              <a:t>Xamarin.Forms</a:t>
            </a:r>
            <a:r>
              <a:rPr lang="es-ES" sz="2025" dirty="0"/>
              <a:t> de </a:t>
            </a:r>
            <a:r>
              <a:rPr lang="es-ES" sz="2025" dirty="0" err="1"/>
              <a:t>APIs</a:t>
            </a:r>
            <a:r>
              <a:rPr lang="es-ES" sz="2025" dirty="0"/>
              <a:t> de </a:t>
            </a:r>
            <a:r>
              <a:rPr lang="es-ES" sz="2025" dirty="0" err="1"/>
              <a:t>Brushes</a:t>
            </a:r>
            <a:r>
              <a:rPr lang="es-ES" sz="2025" dirty="0"/>
              <a:t> y </a:t>
            </a:r>
            <a:r>
              <a:rPr lang="es-ES" sz="2025" dirty="0" err="1"/>
              <a:t>Shapes</a:t>
            </a:r>
            <a:r>
              <a:rPr lang="es-ES" sz="2025" dirty="0"/>
              <a:t> permiten dibujar y “colorear” prácticamente lo que necesitemos aumentando las posibilidades de crear controles.</a:t>
            </a:r>
          </a:p>
          <a:p>
            <a:endParaRPr lang="es-ES" sz="2025" dirty="0"/>
          </a:p>
          <a:p>
            <a:pPr algn="ctr"/>
            <a:r>
              <a:rPr lang="es-ES" sz="1650" i="1" dirty="0"/>
              <a:t>Piensa un poco, ¿Cómo compondrías un Slider?. Es una línea, con una elipse que podemos mover.</a:t>
            </a:r>
          </a:p>
          <a:p>
            <a:pPr algn="ctr"/>
            <a:r>
              <a:rPr lang="es-ES" sz="1650" i="1" dirty="0"/>
              <a:t>¿Y un </a:t>
            </a:r>
            <a:r>
              <a:rPr lang="es-ES" sz="1650" i="1" dirty="0" err="1"/>
              <a:t>CheckBox</a:t>
            </a:r>
            <a:r>
              <a:rPr lang="es-ES" sz="1650" i="1" dirty="0"/>
              <a:t>?. Al final es un rectángulo para dibujar el fondo junto con un indicador de marcado.</a:t>
            </a:r>
          </a:p>
        </p:txBody>
      </p:sp>
    </p:spTree>
    <p:extLst>
      <p:ext uri="{BB962C8B-B14F-4D97-AF65-F5344CB8AC3E}">
        <p14:creationId xmlns:p14="http://schemas.microsoft.com/office/powerpoint/2010/main" val="126298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sz="2025" dirty="0"/>
              <a:t>El elemento llamado </a:t>
            </a:r>
            <a:r>
              <a:rPr lang="es-ES" sz="2025" b="1" dirty="0" err="1"/>
              <a:t>ContentPresenter</a:t>
            </a:r>
            <a:r>
              <a:rPr lang="es-ES" sz="2025" dirty="0"/>
              <a:t>, que a menudo se usa dentro de las plantillas de control, es un elemento que permite insertar contenido en tiempo de ejecución.</a:t>
            </a:r>
          </a:p>
          <a:p>
            <a:endParaRPr lang="es-ES" sz="2025" dirty="0"/>
          </a:p>
          <a:p>
            <a:r>
              <a:rPr lang="es-ES" sz="2025" dirty="0"/>
              <a:t>Por otro lado, la extensión de marcado </a:t>
            </a:r>
            <a:r>
              <a:rPr lang="es-ES" sz="2025" b="1" dirty="0" err="1"/>
              <a:t>TemplateBinding</a:t>
            </a:r>
            <a:r>
              <a:rPr lang="es-ES" sz="2025" dirty="0"/>
              <a:t> enlaza una propiedad de un elemento que se encuentra en una clase </a:t>
            </a:r>
            <a:r>
              <a:rPr lang="es-ES" sz="2025" dirty="0" err="1"/>
              <a:t>ControlTemplate</a:t>
            </a:r>
            <a:r>
              <a:rPr lang="es-ES" sz="2025" dirty="0"/>
              <a:t> a una propiedad pública definida por el control personalizado.</a:t>
            </a:r>
          </a:p>
        </p:txBody>
      </p:sp>
    </p:spTree>
    <p:extLst>
      <p:ext uri="{BB962C8B-B14F-4D97-AF65-F5344CB8AC3E}">
        <p14:creationId xmlns:p14="http://schemas.microsoft.com/office/powerpoint/2010/main" val="2179410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075" y="1879601"/>
            <a:ext cx="6962019" cy="1574490"/>
          </a:xfrm>
        </p:spPr>
        <p:txBody>
          <a:bodyPr>
            <a:normAutofit fontScale="92500" lnSpcReduction="20000"/>
          </a:bodyPr>
          <a:lstStyle/>
          <a:p>
            <a:r>
              <a:rPr lang="es-ES" sz="2025" dirty="0"/>
              <a:t>Una vez que se crearon las instancias de una plantilla de control, se llama al método </a:t>
            </a:r>
            <a:r>
              <a:rPr lang="es-ES" sz="2025" b="1" dirty="0" err="1"/>
              <a:t>OnApplyTemplate</a:t>
            </a:r>
            <a:r>
              <a:rPr lang="es-ES" sz="2025" dirty="0"/>
              <a:t> de la plantilla. </a:t>
            </a:r>
          </a:p>
          <a:p>
            <a:r>
              <a:rPr lang="es-ES" sz="2025" dirty="0"/>
              <a:t>En este método podemos usar el método </a:t>
            </a:r>
            <a:r>
              <a:rPr lang="es-ES" sz="2025" b="1" dirty="0" err="1"/>
              <a:t>GetTemplateChild</a:t>
            </a:r>
            <a:r>
              <a:rPr lang="es-ES" sz="2025" dirty="0"/>
              <a:t> para acceder a las </a:t>
            </a:r>
            <a:r>
              <a:rPr lang="es-ES" sz="2025" dirty="0" err="1"/>
              <a:t>views</a:t>
            </a:r>
            <a:r>
              <a:rPr lang="es-ES" sz="2025" dirty="0"/>
              <a:t> que componen el control.</a:t>
            </a:r>
          </a:p>
        </p:txBody>
      </p:sp>
    </p:spTree>
    <p:extLst>
      <p:ext uri="{BB962C8B-B14F-4D97-AF65-F5344CB8AC3E}">
        <p14:creationId xmlns:p14="http://schemas.microsoft.com/office/powerpoint/2010/main" val="154603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tener en cuenta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sz="2025" dirty="0"/>
              <a:t>Para obtener el mejor rendimiento posible: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Normalmente se accede a los elementos de la plantilla de control para operaciones genéricas relacionadas con asignar tamaños, posiciones o propiedades básicas como colores. Usa elementos base. De esta forma, si se modifica la plantilla no tiene impacto.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No accedas a elementos de la plantilla si no vas a utilizarlos.</a:t>
            </a:r>
          </a:p>
          <a:p>
            <a:pPr marL="278606" indent="-278606">
              <a:buFont typeface="+mj-lt"/>
              <a:buAutoNum type="arabicPeriod"/>
            </a:pPr>
            <a:r>
              <a:rPr lang="es-ES" sz="2025" dirty="0"/>
              <a:t>Crear controles que implementen </a:t>
            </a:r>
            <a:r>
              <a:rPr lang="es-ES" sz="2025" b="1" dirty="0" err="1"/>
              <a:t>IDisposable</a:t>
            </a:r>
            <a:r>
              <a:rPr lang="es-ES" sz="2025" dirty="0"/>
              <a:t>, y recuerda liberar recursos.</a:t>
            </a:r>
          </a:p>
        </p:txBody>
      </p:sp>
    </p:spTree>
    <p:extLst>
      <p:ext uri="{BB962C8B-B14F-4D97-AF65-F5344CB8AC3E}">
        <p14:creationId xmlns:p14="http://schemas.microsoft.com/office/powerpoint/2010/main" val="3030059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Pros y contras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878" y="1529542"/>
            <a:ext cx="6962472" cy="3103180"/>
          </a:xfrm>
        </p:spPr>
        <p:txBody>
          <a:bodyPr>
            <a:normAutofit fontScale="55000" lnSpcReduction="20000"/>
          </a:bodyPr>
          <a:lstStyle/>
          <a:p>
            <a:r>
              <a:rPr lang="es-ES" sz="1800" b="1" dirty="0"/>
              <a:t>Pros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Sencillo de crear. No requiere conocimientos específicos de plataforma, todo se crea usando la abstracción de </a:t>
            </a:r>
            <a:r>
              <a:rPr lang="es-ES" sz="1800" dirty="0" err="1"/>
              <a:t>Xamarin.Forms</a:t>
            </a:r>
            <a:r>
              <a:rPr lang="es-ES" sz="180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Definir el control una única vez para todas las plataformas.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¡Permite no solo personalizar el control vía propiedades, sino acceder a la plantilla y modificar cualquier cosa!.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800" dirty="0"/>
          </a:p>
          <a:p>
            <a:r>
              <a:rPr lang="es-ES" sz="1800" b="1" dirty="0"/>
              <a:t>Contras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Si para definir un control, lo creamos vía composición usando 5 vistas de </a:t>
            </a:r>
            <a:r>
              <a:rPr lang="es-ES" sz="1800" dirty="0" err="1"/>
              <a:t>Xamarin.Forms</a:t>
            </a:r>
            <a:r>
              <a:rPr lang="es-ES" sz="1800" dirty="0"/>
              <a:t>, se requiere instanciar esas 5 vistas con un impacto en el rendimiento.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908489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Templated</a:t>
            </a:r>
            <a:r>
              <a:rPr lang="es-ES" dirty="0"/>
              <a:t> </a:t>
            </a:r>
            <a:r>
              <a:rPr lang="es-ES" dirty="0" err="1"/>
              <a:t>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0" y="304391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4" y="1076539"/>
            <a:ext cx="8594677" cy="631239"/>
          </a:xfrm>
        </p:spPr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1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889070" y="2091370"/>
            <a:ext cx="7380000" cy="823955"/>
          </a:xfrm>
          <a:prstGeom prst="rect">
            <a:avLst/>
          </a:prstGeom>
        </p:spPr>
        <p:txBody>
          <a:bodyPr lIns="109713" tIns="6857" rIns="109713" bIns="6857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714">
              <a:defRPr/>
            </a:pPr>
            <a:r>
              <a:rPr lang="en-US" sz="6471" spc="-75" dirty="0">
                <a:solidFill>
                  <a:srgbClr val="FFFFFF"/>
                </a:solidFill>
                <a:cs typeface="Segoe UI Light" panose="020B0502040204020203" pitchFamily="34" charset="0"/>
              </a:rPr>
              <a:t>Custom Renderers</a:t>
            </a:r>
          </a:p>
        </p:txBody>
      </p:sp>
    </p:spTree>
    <p:extLst>
      <p:ext uri="{BB962C8B-B14F-4D97-AF65-F5344CB8AC3E}">
        <p14:creationId xmlns:p14="http://schemas.microsoft.com/office/powerpoint/2010/main" val="127605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52" y="634412"/>
            <a:ext cx="3288759" cy="4517975"/>
          </a:xfrm>
          <a:prstGeom prst="rect">
            <a:avLst/>
          </a:prstGeom>
        </p:spPr>
      </p:pic>
      <p:sp>
        <p:nvSpPr>
          <p:cNvPr id="5" name="Rectangle 2"/>
          <p:cNvSpPr/>
          <p:nvPr/>
        </p:nvSpPr>
        <p:spPr>
          <a:xfrm>
            <a:off x="1517556" y="1401616"/>
            <a:ext cx="38163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Xamarin.Forms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abstracciones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elementos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Posteriormente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abstracción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ofreciendo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mecanismos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5DFFB3-9468-2141-99C9-57E77C882027}"/>
              </a:ext>
            </a:extLst>
          </p:cNvPr>
          <p:cNvSpPr txBox="1">
            <a:spLocks/>
          </p:cNvSpPr>
          <p:nvPr/>
        </p:nvSpPr>
        <p:spPr>
          <a:xfrm>
            <a:off x="1553075" y="810913"/>
            <a:ext cx="6962019" cy="590703"/>
          </a:xfrm>
          <a:prstGeom prst="rect">
            <a:avLst/>
          </a:prstGeom>
        </p:spPr>
        <p:txBody>
          <a:bodyPr vert="horz" wrap="square" lIns="34290" tIns="17145" rIns="34290" bIns="17145" rtlCol="0" anchor="t" anchorCtr="0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466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  <a:cs typeface="+mj-cs"/>
              </a:defRPr>
            </a:lvl1pPr>
          </a:lstStyle>
          <a:p>
            <a:r>
              <a:rPr lang="es-ES" sz="2800" dirty="0"/>
              <a:t>Abstracciones</a:t>
            </a:r>
          </a:p>
        </p:txBody>
      </p:sp>
    </p:spTree>
    <p:extLst>
      <p:ext uri="{BB962C8B-B14F-4D97-AF65-F5344CB8AC3E}">
        <p14:creationId xmlns:p14="http://schemas.microsoft.com/office/powerpoint/2010/main" val="176307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761" y="625625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Extendiendo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un control en una </a:t>
            </a:r>
            <a:r>
              <a:rPr lang="en-US" sz="2400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endParaRPr lang="en-US" sz="2400" dirty="0">
              <a:solidFill>
                <a:srgbClr val="4A08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571760" y="931828"/>
            <a:ext cx="8089046" cy="30478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Personalizando</a:t>
            </a:r>
            <a:r>
              <a:rPr lang="en-US" dirty="0"/>
              <a:t> la forma en la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renderizamos</a:t>
            </a:r>
            <a:r>
              <a:rPr lang="en-US" dirty="0"/>
              <a:t> un control</a:t>
            </a:r>
          </a:p>
        </p:txBody>
      </p:sp>
      <p:sp>
        <p:nvSpPr>
          <p:cNvPr id="6" name="Rectangle 2"/>
          <p:cNvSpPr/>
          <p:nvPr/>
        </p:nvSpPr>
        <p:spPr>
          <a:xfrm>
            <a:off x="571761" y="1230460"/>
            <a:ext cx="8381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Si no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nos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gusta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como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se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renderiza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un control en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,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podemos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cambiarlo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686053" y="2785691"/>
            <a:ext cx="1295316" cy="129531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2"/>
          <p:cNvSpPr/>
          <p:nvPr/>
        </p:nvSpPr>
        <p:spPr>
          <a:xfrm>
            <a:off x="538262" y="2174057"/>
            <a:ext cx="2209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859048" y="2876530"/>
            <a:ext cx="9493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762249" y="3181311"/>
            <a:ext cx="11429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762249" y="3138123"/>
            <a:ext cx="1142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149" y="2913463"/>
            <a:ext cx="2590631" cy="33438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2"/>
          <p:cNvSpPr/>
          <p:nvPr/>
        </p:nvSpPr>
        <p:spPr>
          <a:xfrm>
            <a:off x="2476637" y="3247851"/>
            <a:ext cx="22096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32" y="1854088"/>
            <a:ext cx="689269" cy="6892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32" y="2745666"/>
            <a:ext cx="689269" cy="6892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58" y="3637241"/>
            <a:ext cx="691155" cy="691155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01" y="1935450"/>
            <a:ext cx="1560411" cy="4839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5907000" y="2841236"/>
            <a:ext cx="1560411" cy="4839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5903549" y="3762908"/>
            <a:ext cx="1560411" cy="4839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"/>
          <p:cNvSpPr/>
          <p:nvPr/>
        </p:nvSpPr>
        <p:spPr>
          <a:xfrm>
            <a:off x="6052400" y="2012387"/>
            <a:ext cx="1269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5901" y="2925998"/>
            <a:ext cx="1269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5901" y="3828940"/>
            <a:ext cx="1269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412" y="2166265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3959" y="3090300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592" y="4014335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"/>
          <p:cNvSpPr/>
          <p:nvPr/>
        </p:nvSpPr>
        <p:spPr>
          <a:xfrm>
            <a:off x="8139173" y="2007531"/>
            <a:ext cx="1006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UIButton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8137018" y="2959333"/>
            <a:ext cx="1006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8137017" y="3874067"/>
            <a:ext cx="1006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5912315" y="1938937"/>
            <a:ext cx="1560411" cy="4839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5963442" y="2023149"/>
            <a:ext cx="15345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074404" y="1740424"/>
            <a:ext cx="1005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73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709" y="653352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572708" y="959555"/>
            <a:ext cx="8089046" cy="30478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Pasos</a:t>
            </a:r>
            <a:r>
              <a:rPr lang="en-US" dirty="0"/>
              <a:t> a </a:t>
            </a:r>
            <a:r>
              <a:rPr lang="en-US" dirty="0" err="1"/>
              <a:t>seguir</a:t>
            </a:r>
            <a:endParaRPr lang="en-US" dirty="0"/>
          </a:p>
        </p:txBody>
      </p:sp>
      <p:sp>
        <p:nvSpPr>
          <p:cNvPr id="6" name="Rectangle 2"/>
          <p:cNvSpPr/>
          <p:nvPr/>
        </p:nvSpPr>
        <p:spPr>
          <a:xfrm>
            <a:off x="572708" y="1423119"/>
            <a:ext cx="8381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Siempre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tendremos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b="1" dirty="0">
                <a:solidFill>
                  <a:srgbClr val="595959"/>
                </a:solidFill>
                <a:latin typeface="Helvetica Light"/>
                <a:cs typeface="Helvetica Light"/>
              </a:rPr>
              <a:t>DOS PARTES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: El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Elemento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y el Renderer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686053" y="2785691"/>
            <a:ext cx="1295316" cy="12953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2"/>
          <p:cNvSpPr/>
          <p:nvPr/>
        </p:nvSpPr>
        <p:spPr>
          <a:xfrm>
            <a:off x="572708" y="2240321"/>
            <a:ext cx="2209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Element describe la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apariencia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del control</a:t>
            </a:r>
          </a:p>
        </p:txBody>
      </p:sp>
      <p:sp>
        <p:nvSpPr>
          <p:cNvPr id="9" name="Rectangle 2"/>
          <p:cNvSpPr/>
          <p:nvPr/>
        </p:nvSpPr>
        <p:spPr>
          <a:xfrm>
            <a:off x="859048" y="2876530"/>
            <a:ext cx="9493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10" name="Rectangle 2"/>
          <p:cNvSpPr/>
          <p:nvPr/>
        </p:nvSpPr>
        <p:spPr>
          <a:xfrm>
            <a:off x="762249" y="3181311"/>
            <a:ext cx="11429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Light"/>
                <a:cs typeface="Helvetica Light"/>
              </a:rPr>
              <a:t>Text</a:t>
            </a:r>
          </a:p>
          <a:p>
            <a:r>
              <a:rPr lang="en-US" sz="900" dirty="0" err="1">
                <a:solidFill>
                  <a:schemeClr val="bg1"/>
                </a:solidFill>
                <a:latin typeface="Helvetica Light"/>
                <a:cs typeface="Helvetica Light"/>
              </a:rPr>
              <a:t>TextColor</a:t>
            </a:r>
            <a:endParaRPr lang="en-US" sz="9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r>
              <a:rPr lang="en-US" sz="900" dirty="0">
                <a:solidFill>
                  <a:schemeClr val="bg1"/>
                </a:solidFill>
                <a:latin typeface="Helvetica Light"/>
                <a:cs typeface="Helvetica Light"/>
              </a:rPr>
              <a:t>…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762249" y="3138123"/>
            <a:ext cx="1142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 derecha 11"/>
          <p:cNvSpPr/>
          <p:nvPr/>
        </p:nvSpPr>
        <p:spPr>
          <a:xfrm>
            <a:off x="2286149" y="2913463"/>
            <a:ext cx="2590631" cy="33438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2"/>
          <p:cNvSpPr/>
          <p:nvPr/>
        </p:nvSpPr>
        <p:spPr>
          <a:xfrm>
            <a:off x="2476637" y="3247851"/>
            <a:ext cx="22096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Renderer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crea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visualización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específica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para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cada</a:t>
            </a:r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Helvetica Light"/>
                <a:cs typeface="Helvetica Light"/>
              </a:rPr>
              <a:t>plataforma</a:t>
            </a:r>
            <a:endParaRPr lang="en-US" sz="11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32" y="1854088"/>
            <a:ext cx="689269" cy="6892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732" y="2745666"/>
            <a:ext cx="689269" cy="6892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58" y="3637241"/>
            <a:ext cx="691155" cy="691155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07001" y="1935450"/>
            <a:ext cx="1560411" cy="4839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5907000" y="2841236"/>
            <a:ext cx="1560411" cy="4839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5903549" y="3762908"/>
            <a:ext cx="1560411" cy="48391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"/>
          <p:cNvSpPr/>
          <p:nvPr/>
        </p:nvSpPr>
        <p:spPr>
          <a:xfrm>
            <a:off x="6052400" y="2012387"/>
            <a:ext cx="1269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6095901" y="2925998"/>
            <a:ext cx="1269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6095901" y="3828940"/>
            <a:ext cx="1269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  <a:p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24" name="Conector recto de flecha 23"/>
          <p:cNvCxnSpPr>
            <a:stCxn id="17" idx="3"/>
          </p:cNvCxnSpPr>
          <p:nvPr/>
        </p:nvCxnSpPr>
        <p:spPr>
          <a:xfrm flipV="1">
            <a:off x="7467412" y="2166265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7463959" y="3090300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7460592" y="4014335"/>
            <a:ext cx="685755" cy="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/>
          <p:nvPr/>
        </p:nvSpPr>
        <p:spPr>
          <a:xfrm>
            <a:off x="8137018" y="2959333"/>
            <a:ext cx="1006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0" name="Rectangle 2"/>
          <p:cNvSpPr/>
          <p:nvPr/>
        </p:nvSpPr>
        <p:spPr>
          <a:xfrm>
            <a:off x="8137017" y="3874067"/>
            <a:ext cx="1006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  <a:latin typeface="Helvetica Light"/>
                <a:cs typeface="Helvetica Light"/>
              </a:rPr>
              <a:t>Button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5912315" y="1938937"/>
            <a:ext cx="1560411" cy="4839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2"/>
          <p:cNvSpPr/>
          <p:nvPr/>
        </p:nvSpPr>
        <p:spPr>
          <a:xfrm>
            <a:off x="5963442" y="2023149"/>
            <a:ext cx="153452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Helvetica Light"/>
                <a:cs typeface="Helvetica Light"/>
              </a:rPr>
              <a:t>MyButtonRenderer</a:t>
            </a:r>
            <a:endParaRPr lang="en-US" sz="12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8137017" y="1959332"/>
            <a:ext cx="1005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95959"/>
                </a:solidFill>
                <a:latin typeface="Helvetica Light"/>
                <a:cs typeface="Helvetica Light"/>
              </a:rPr>
              <a:t>UIImage</a:t>
            </a:r>
            <a:endParaRPr lang="en-US" sz="16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66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/>
      <p:bldP spid="9" grpId="0"/>
      <p:bldP spid="10" grpId="0"/>
      <p:bldP spid="12" grpId="0" animBg="1"/>
      <p:bldP spid="14" grpId="0"/>
      <p:bldP spid="17" grpId="0" animBg="1"/>
      <p:bldP spid="19" grpId="0" animBg="1"/>
      <p:bldP spid="20" grpId="0" animBg="1"/>
      <p:bldP spid="21" grpId="0"/>
      <p:bldP spid="22" grpId="0"/>
      <p:bldP spid="23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/>
          <p:cNvSpPr>
            <a:spLocks noGrp="1"/>
          </p:cNvSpPr>
          <p:nvPr>
            <p:ph type="ctrTitle"/>
          </p:nvPr>
        </p:nvSpPr>
        <p:spPr>
          <a:xfrm>
            <a:off x="526023" y="603334"/>
            <a:ext cx="8101419" cy="4989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Creando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nuevos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n-US" dirty="0">
                <a:solidFill>
                  <a:srgbClr val="4A08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Renderers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526024" y="949875"/>
            <a:ext cx="8089046" cy="30478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sz="1400" dirty="0" err="1"/>
              <a:t>Pasos</a:t>
            </a:r>
            <a:r>
              <a:rPr lang="en-US" sz="1400" dirty="0"/>
              <a:t> a </a:t>
            </a:r>
            <a:r>
              <a:rPr lang="en-US" sz="1400" dirty="0" err="1"/>
              <a:t>seguir</a:t>
            </a:r>
            <a:endParaRPr lang="en-US" sz="1400" dirty="0"/>
          </a:p>
        </p:txBody>
      </p:sp>
      <p:sp>
        <p:nvSpPr>
          <p:cNvPr id="5" name="Rectangle 2"/>
          <p:cNvSpPr/>
          <p:nvPr/>
        </p:nvSpPr>
        <p:spPr>
          <a:xfrm>
            <a:off x="526024" y="1649993"/>
            <a:ext cx="7860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1º Paso –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la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definición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en la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librería</a:t>
            </a:r>
            <a:r>
              <a:rPr lang="en-US" sz="24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400" dirty="0" err="1">
                <a:solidFill>
                  <a:srgbClr val="595959"/>
                </a:solidFill>
                <a:latin typeface="Helvetica Light"/>
                <a:cs typeface="Helvetica Light"/>
              </a:rPr>
              <a:t>compartida</a:t>
            </a:r>
            <a:endParaRPr lang="en-US" sz="2400" dirty="0">
              <a:solidFill>
                <a:srgbClr val="595959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26024" y="2092496"/>
            <a:ext cx="8101419" cy="1631216"/>
          </a:xfrm>
          <a:prstGeom prst="rect">
            <a:avLst/>
          </a:prstGeom>
          <a:solidFill>
            <a:srgbClr val="210140"/>
          </a:solidFill>
          <a:ln>
            <a:solidFill>
              <a:srgbClr val="21014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RoundedBoxView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BoxView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>
            <a:off x="5181560" y="2419360"/>
            <a:ext cx="694376" cy="137749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/>
          <p:nvPr/>
        </p:nvSpPr>
        <p:spPr>
          <a:xfrm>
            <a:off x="5133169" y="3796855"/>
            <a:ext cx="3745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BoxView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es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vista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existente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que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estamos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extendiendo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.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Podríamos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utilizer View y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crear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una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totalmente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Helvetica Light"/>
                <a:cs typeface="Helvetica Light"/>
              </a:rPr>
              <a:t>nueva</a:t>
            </a:r>
            <a:r>
              <a:rPr lang="en-US" sz="1800" dirty="0">
                <a:solidFill>
                  <a:srgbClr val="595959"/>
                </a:solidFill>
                <a:latin typeface="Helvetica Light"/>
                <a:cs typeface="Helvetica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7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2606</Words>
  <Application>Microsoft Macintosh PowerPoint</Application>
  <PresentationFormat>Presentación en pantalla (16:9)</PresentationFormat>
  <Paragraphs>343</Paragraphs>
  <Slides>48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Roboto</vt:lpstr>
      <vt:lpstr>Calibri</vt:lpstr>
      <vt:lpstr>Segoe UI</vt:lpstr>
      <vt:lpstr>Arial</vt:lpstr>
      <vt:lpstr>Exo</vt:lpstr>
      <vt:lpstr>Consolas</vt:lpstr>
      <vt:lpstr>Helvetica Light</vt:lpstr>
      <vt:lpstr>Simple Light</vt:lpstr>
      <vt:lpstr>Formas de crear controles Xamarin.Forms</vt:lpstr>
      <vt:lpstr>Javier Suárez</vt:lpstr>
      <vt:lpstr>Oops!. Problema con el diseño</vt:lpstr>
      <vt:lpstr>¿Qué vamos a ver?</vt:lpstr>
      <vt:lpstr>Presentación de PowerPoint</vt:lpstr>
      <vt:lpstr>Presentación de PowerPoint</vt:lpstr>
      <vt:lpstr>Extendiendo un control en una plataforma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Creando nuevos controles usando Renderers</vt:lpstr>
      <vt:lpstr>A tener en cuenta</vt:lpstr>
      <vt:lpstr>A tener en cuenta</vt:lpstr>
      <vt:lpstr>A tener en cuenta</vt:lpstr>
      <vt:lpstr>A tener en cuenta</vt:lpstr>
      <vt:lpstr>Pros y contras</vt:lpstr>
      <vt:lpstr>Custom Renderers</vt:lpstr>
      <vt:lpstr>Presentación de PowerPoint</vt:lpstr>
      <vt:lpstr>Crear controles personalizados</vt:lpstr>
      <vt:lpstr>¡Más posibilidades!</vt:lpstr>
      <vt:lpstr>A tener en cuenta</vt:lpstr>
      <vt:lpstr>Pros y contras</vt:lpstr>
      <vt:lpstr>Custom Controls</vt:lpstr>
      <vt:lpstr>Presentación de PowerPoint</vt:lpstr>
      <vt:lpstr>SkiaSharp</vt:lpstr>
      <vt:lpstr>Usar SkiaSharp: Añadir la librería</vt:lpstr>
      <vt:lpstr>Usar SkiaSharp: El Canvas</vt:lpstr>
      <vt:lpstr>Usar SkiaSharp: Dibujando</vt:lpstr>
      <vt:lpstr>Usar SkiaSharp: Paint</vt:lpstr>
      <vt:lpstr>Usar SkiaSharp: Manipular el Canvas</vt:lpstr>
      <vt:lpstr>Usar SkiaSharp: User Input</vt:lpstr>
      <vt:lpstr>Crear controles con SkiaSharp</vt:lpstr>
      <vt:lpstr>A tener en cuenta</vt:lpstr>
      <vt:lpstr>Pros y contras</vt:lpstr>
      <vt:lpstr>SkiaSharp</vt:lpstr>
      <vt:lpstr>Presentación de PowerPoint</vt:lpstr>
      <vt:lpstr>¿Permitir personalizar todo?</vt:lpstr>
      <vt:lpstr>ControlTemplate</vt:lpstr>
      <vt:lpstr>Más posibilidades</vt:lpstr>
      <vt:lpstr>Templated Control</vt:lpstr>
      <vt:lpstr>Templated Control</vt:lpstr>
      <vt:lpstr>A tener en cuenta</vt:lpstr>
      <vt:lpstr>Pros y contras</vt:lpstr>
      <vt:lpstr>Templated Controls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78</cp:revision>
  <dcterms:modified xsi:type="dcterms:W3CDTF">2020-10-12T09:10:37Z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